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4" r:id="rId1"/>
  </p:sldMasterIdLst>
  <p:notesMasterIdLst>
    <p:notesMasterId r:id="rId11"/>
  </p:notesMasterIdLst>
  <p:sldIdLst>
    <p:sldId id="256" r:id="rId2"/>
    <p:sldId id="285" r:id="rId3"/>
    <p:sldId id="258" r:id="rId4"/>
    <p:sldId id="259" r:id="rId5"/>
    <p:sldId id="260" r:id="rId6"/>
    <p:sldId id="269" r:id="rId7"/>
    <p:sldId id="286" r:id="rId8"/>
    <p:sldId id="287" r:id="rId9"/>
    <p:sldId id="27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6600"/>
    <a:srgbClr val="CC99FF"/>
    <a:srgbClr val="1742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765091863517066E-2"/>
          <c:y val="3.0866359269839411E-2"/>
          <c:w val="0.47280098668222242"/>
          <c:h val="0.8596983669552786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3"/>
            <c:bubble3D val="0"/>
            <c:spPr>
              <a:scene3d>
                <a:camera prst="orthographicFront"/>
                <a:lightRig rig="balanced" dir="tl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3-7FF2-400C-B765-21352DA98810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16,0%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FF2-400C-B765-21352DA9881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59,7%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FF2-400C-B765-21352DA9881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FF2-400C-B765-21352DA98810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22,2%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FF2-400C-B765-21352DA9881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 dirty="0" smtClean="0"/>
                      <a:t>38,0%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FF2-400C-B765-21352DA9881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44,8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FF2-400C-B765-21352DA9881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Налог на совокупный продукт</c:v>
                </c:pt>
                <c:pt idx="2">
                  <c:v>Остальные налоговые доходы</c:v>
                </c:pt>
                <c:pt idx="3">
                  <c:v>Налоги на имущество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</c:v>
                </c:pt>
                <c:pt idx="1">
                  <c:v>33.5</c:v>
                </c:pt>
                <c:pt idx="2">
                  <c:v>0.2</c:v>
                </c:pt>
                <c:pt idx="3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FF2-400C-B765-21352DA988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688657027096979"/>
          <c:y val="6.8623490441921786E-2"/>
          <c:w val="0.3749916071032367"/>
          <c:h val="0.73757663988353561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027210884353739E-3"/>
          <c:y val="1.3837352920923559E-2"/>
          <c:w val="0.6196683003910225"/>
          <c:h val="0.9391156471479363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570832663774171"/>
          <c:y val="0.16015395852890851"/>
          <c:w val="0.33271265198992983"/>
          <c:h val="0.76271598255665485"/>
        </c:manualLayout>
      </c:layout>
      <c:overlay val="0"/>
      <c:spPr>
        <a:ln>
          <a:solidFill>
            <a:schemeClr val="accent1">
              <a:lumMod val="50000"/>
            </a:schemeClr>
          </a:solidFill>
        </a:ln>
      </c:sp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486238532110123E-2"/>
          <c:y val="0.23781676413255359"/>
          <c:w val="0.5584862385321101"/>
          <c:h val="0.594541910331384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0721-41E7-A62C-FCD86F1F8A2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0721-41E7-A62C-FCD86F1F8A2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0721-41E7-A62C-FCD86F1F8A27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0721-41E7-A62C-FCD86F1F8A27}"/>
              </c:ext>
            </c:extLst>
          </c:dPt>
          <c:dLbls>
            <c:dLbl>
              <c:idx val="0"/>
              <c:layout>
                <c:manualLayout>
                  <c:x val="-0.1479571928039424"/>
                  <c:y val="0.116354982936869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12,7%</a:t>
                    </a:r>
                  </a:p>
                  <a:p>
                    <a:pPr>
                      <a:defRPr/>
                    </a:pPr>
                    <a:endParaRPr lang="en-US" dirty="0" smtClean="0"/>
                  </a:p>
                  <a:p>
                    <a:pPr>
                      <a:defRPr/>
                    </a:pPr>
                    <a:endParaRPr lang="en-US" dirty="0" smtClean="0"/>
                  </a:p>
                  <a:p>
                    <a:pPr>
                      <a:defRPr/>
                    </a:pPr>
                    <a:endParaRPr lang="en-US" dirty="0" smtClean="0"/>
                  </a:p>
                  <a:p>
                    <a:pPr>
                      <a:defRPr/>
                    </a:pPr>
                    <a:endParaRPr lang="en-US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721-41E7-A62C-FCD86F1F8A27}"/>
                </c:ext>
              </c:extLst>
            </c:dLbl>
            <c:dLbl>
              <c:idx val="1"/>
              <c:layout>
                <c:manualLayout>
                  <c:x val="4.0030630915010926E-2"/>
                  <c:y val="-2.4457263697652776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0,7%</a:t>
                    </a:r>
                  </a:p>
                  <a:p>
                    <a:pPr>
                      <a:defRPr/>
                    </a:pPr>
                    <a:endParaRPr lang="en-US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721-41E7-A62C-FCD86F1F8A27}"/>
                </c:ext>
              </c:extLst>
            </c:dLbl>
            <c:dLbl>
              <c:idx val="2"/>
              <c:layout>
                <c:manualLayout>
                  <c:x val="9.6218601850715124E-2"/>
                  <c:y val="8.487131621916246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86,6%</a:t>
                    </a:r>
                  </a:p>
                  <a:p>
                    <a:pPr>
                      <a:defRPr/>
                    </a:pPr>
                    <a:endParaRPr lang="en-US" dirty="0" smtClean="0"/>
                  </a:p>
                  <a:p>
                    <a:pPr>
                      <a:defRPr/>
                    </a:pPr>
                    <a:endParaRPr lang="en-US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721-41E7-A62C-FCD86F1F8A2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721-41E7-A62C-FCD86F1F8A2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Дотации бюджетам сельских поселений на выравнивание бютной обеспеченности</c:v>
                </c:pt>
                <c:pt idx="1">
                  <c:v>Субвенции бюджетам бюджетной системы Российской Федерации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12.7</c:v>
                </c:pt>
                <c:pt idx="1">
                  <c:v>0.7</c:v>
                </c:pt>
                <c:pt idx="2">
                  <c:v>86.6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21-41E7-A62C-FCD86F1F8A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5">
          <a:noFill/>
        </a:ln>
      </c:spPr>
    </c:plotArea>
    <c:legend>
      <c:legendPos val="r"/>
      <c:layout>
        <c:manualLayout>
          <c:xMode val="edge"/>
          <c:yMode val="edge"/>
          <c:x val="0.64142536237024428"/>
          <c:y val="0.1418523229060977"/>
          <c:w val="0.33778770896881138"/>
          <c:h val="0.81431079735722689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99F46-3FA6-40E5-8288-0D157AC7709B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070E7-AA30-4D80-A1ED-8D1F31270E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525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70E7-AA30-4D80-A1ED-8D1F31270E6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74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003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46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3181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263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9914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995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731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1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66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89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71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714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332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51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40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95FAA-2CAC-4B25-B6CE-1CECA9387E55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61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5" r:id="rId1"/>
    <p:sldLayoutId id="2147484246" r:id="rId2"/>
    <p:sldLayoutId id="2147484247" r:id="rId3"/>
    <p:sldLayoutId id="2147484248" r:id="rId4"/>
    <p:sldLayoutId id="2147484249" r:id="rId5"/>
    <p:sldLayoutId id="2147484250" r:id="rId6"/>
    <p:sldLayoutId id="2147484251" r:id="rId7"/>
    <p:sldLayoutId id="2147484252" r:id="rId8"/>
    <p:sldLayoutId id="2147484253" r:id="rId9"/>
    <p:sldLayoutId id="2147484254" r:id="rId10"/>
    <p:sldLayoutId id="2147484255" r:id="rId11"/>
    <p:sldLayoutId id="2147484256" r:id="rId12"/>
    <p:sldLayoutId id="2147484257" r:id="rId13"/>
    <p:sldLayoutId id="2147484258" r:id="rId14"/>
    <p:sldLayoutId id="2147484259" r:id="rId15"/>
    <p:sldLayoutId id="21474842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8280919" cy="3571900"/>
          </a:xfr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Большекирсановского сельского поселения</a:t>
            </a:r>
            <a:br>
              <a:rPr lang="ru-RU" sz="4400" b="1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Матвеево-Курганского района </a:t>
            </a:r>
            <a:br>
              <a:rPr lang="ru-RU" sz="4400" b="1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2022-2024годы</a:t>
            </a:r>
            <a:endParaRPr lang="ru-RU" sz="4400" b="1" i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332656"/>
            <a:ext cx="8286808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Администрация Большекирсановского сельского поселения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06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право 12"/>
          <p:cNvSpPr/>
          <p:nvPr/>
        </p:nvSpPr>
        <p:spPr>
          <a:xfrm rot="1747683">
            <a:off x="1741463" y="4206001"/>
            <a:ext cx="1296144" cy="468967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8067062">
            <a:off x="5748123" y="3309340"/>
            <a:ext cx="1296144" cy="468967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трелка вправо 1"/>
          <p:cNvSpPr/>
          <p:nvPr/>
        </p:nvSpPr>
        <p:spPr>
          <a:xfrm rot="5400000">
            <a:off x="3874182" y="2034432"/>
            <a:ext cx="1296144" cy="468967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104503" y="3000324"/>
            <a:ext cx="2952328" cy="28803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Основа формирования  бюджета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Большекирсанов-ского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на 2022 год и  плановый период 2023и 2024 годов.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04503" y="681815"/>
            <a:ext cx="2880320" cy="124972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Муниципальные программы.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44207" y="2708920"/>
            <a:ext cx="2665559" cy="2808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направления бюджетной и налоговой политики администрации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Большекирсановского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сельского поселения на 2022-2024годы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(Постановления администрации от 27.10.2021  №66).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1641" y="2108281"/>
            <a:ext cx="2880320" cy="215706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Большекирсановского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сельского поселения на 2022-2024годы.</a:t>
            </a:r>
          </a:p>
        </p:txBody>
      </p:sp>
    </p:spTree>
    <p:extLst>
      <p:ext uri="{BB962C8B-B14F-4D97-AF65-F5344CB8AC3E}">
        <p14:creationId xmlns:p14="http://schemas.microsoft.com/office/powerpoint/2010/main" val="195468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201710"/>
              </p:ext>
            </p:extLst>
          </p:nvPr>
        </p:nvGraphicFramePr>
        <p:xfrm>
          <a:off x="142844" y="2314597"/>
          <a:ext cx="8715435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7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0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88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9410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2023год</a:t>
                      </a:r>
                      <a:endParaRPr lang="ru-RU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2024год</a:t>
                      </a:r>
                      <a:endParaRPr lang="ru-RU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967">
                <a:tc>
                  <a:txBody>
                    <a:bodyPr/>
                    <a:lstStyle/>
                    <a:p>
                      <a:pPr algn="l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.Доходы,</a:t>
                      </a:r>
                    </a:p>
                    <a:p>
                      <a:pPr algn="l"/>
                      <a:r>
                        <a:rPr lang="ru-RU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всего: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46 529,4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14 941,1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14 931,7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8082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Из них:</a:t>
                      </a:r>
                    </a:p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неналоговые 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11 477,8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11 597,6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11 889,3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96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поступления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35 051,6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3 343,5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3 042,4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967">
                <a:tc>
                  <a:txBody>
                    <a:bodyPr/>
                    <a:lstStyle/>
                    <a:p>
                      <a:pPr algn="l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.Расходы,</a:t>
                      </a:r>
                    </a:p>
                    <a:p>
                      <a:pPr algn="l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46 529,4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14 941,1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14 931,7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96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.Дефицит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(-),</a:t>
                      </a:r>
                    </a:p>
                    <a:p>
                      <a:pPr algn="l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Профицит(+)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2844" y="20517"/>
            <a:ext cx="8715436" cy="224676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Основные параметры решения Собрания депутатов </a:t>
            </a:r>
            <a:r>
              <a:rPr lang="ru-RU" sz="2400" b="1" i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Большекирсановского </a:t>
            </a:r>
            <a:r>
              <a:rPr lang="ru-RU" sz="2400" b="1" i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</a:t>
            </a:r>
            <a:r>
              <a:rPr lang="ru-RU" sz="2400" b="1" i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поселения</a:t>
            </a:r>
          </a:p>
          <a:p>
            <a:pPr algn="ctr"/>
            <a:r>
              <a:rPr lang="ru-RU" sz="2400" b="1" i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b="1" i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«О бюджете </a:t>
            </a:r>
            <a:r>
              <a:rPr lang="ru-RU" sz="2400" b="1" i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Большекирсановского </a:t>
            </a:r>
            <a:r>
              <a:rPr lang="ru-RU" sz="2400" b="1" i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</a:t>
            </a:r>
            <a:r>
              <a:rPr lang="ru-RU" sz="2400" b="1" i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поселения</a:t>
            </a:r>
          </a:p>
          <a:p>
            <a:pPr algn="ctr"/>
            <a:r>
              <a:rPr lang="ru-RU" sz="2400" b="1" i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Матвеево-Курганского района </a:t>
            </a:r>
            <a:r>
              <a:rPr lang="ru-RU" sz="2400" b="1" i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 </a:t>
            </a:r>
            <a:r>
              <a:rPr lang="ru-RU" sz="2400" b="1" i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2022год</a:t>
            </a:r>
          </a:p>
          <a:p>
            <a:pPr algn="ctr"/>
            <a:r>
              <a:rPr lang="ru-RU" sz="2400" b="1" i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b="1" i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 на плановый период </a:t>
            </a:r>
            <a:r>
              <a:rPr lang="ru-RU" sz="2400" b="1" i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2023и 2024годов»</a:t>
            </a:r>
          </a:p>
          <a:p>
            <a:pPr algn="ctr"/>
            <a:r>
              <a:rPr lang="ru-RU" sz="20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                                                                       (</a:t>
            </a:r>
            <a:r>
              <a:rPr lang="ru-RU" sz="20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тыс.рублей</a:t>
            </a:r>
            <a:r>
              <a:rPr lang="ru-RU" sz="20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99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4482" y="1071547"/>
            <a:ext cx="290338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  <a:p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46 529,4         (</a:t>
            </a:r>
            <a:r>
              <a:rPr lang="ru-RU" sz="16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2198" y="1071547"/>
            <a:ext cx="24288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46 529,4                                          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643050"/>
            <a:ext cx="3818704" cy="4286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   1 832,0</a:t>
            </a:r>
            <a:endParaRPr lang="ru-RU" sz="1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2214554"/>
            <a:ext cx="3818704" cy="50006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Единый сельскохозяйственный налог </a:t>
            </a:r>
          </a:p>
          <a:p>
            <a:pPr algn="ctr"/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6 855,1</a:t>
            </a:r>
            <a:endParaRPr lang="ru-RU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8156" y="2786058"/>
            <a:ext cx="3860582" cy="4750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лиц 113,2</a:t>
            </a:r>
            <a:endParaRPr lang="ru-RU" sz="1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8156" y="5643578"/>
            <a:ext cx="3828091" cy="42862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Штрафы, санкции, возмещение ущерба 9,6</a:t>
            </a:r>
            <a:endParaRPr lang="ru-RU" sz="1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8156" y="4429132"/>
            <a:ext cx="3828091" cy="500066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от использования имущества-118,6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3857628"/>
            <a:ext cx="3818704" cy="50006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Государственная пошлина 19,0</a:t>
            </a:r>
            <a:endParaRPr lang="ru-RU" sz="1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3357562"/>
            <a:ext cx="3833521" cy="42862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Земельный налог 2 439,0</a:t>
            </a:r>
            <a:endParaRPr lang="ru-RU" sz="1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57753" y="1857365"/>
            <a:ext cx="3857652" cy="500066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Общегосударственные вопросы 6 905,3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57752" y="2428868"/>
            <a:ext cx="3857653" cy="428628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Национальная оборона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241,7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57753" y="6143644"/>
            <a:ext cx="3857652" cy="5715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Физическая культура и спорт 50,0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57752" y="4714885"/>
            <a:ext cx="3857651" cy="428627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Образование 25,0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857752" y="5643578"/>
            <a:ext cx="3857651" cy="4286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Социальная политика 77,0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857753" y="2928934"/>
            <a:ext cx="3857652" cy="64294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45,0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857752" y="4143380"/>
            <a:ext cx="3857651" cy="50006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Жилищно-коммунальное хозяйство 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34 403,0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271503"/>
            <a:ext cx="7610392" cy="83099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Основные параметры бюджета </a:t>
            </a:r>
            <a:endParaRPr lang="ru-RU" sz="2400" b="1" i="1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ru-RU" sz="2400" b="1" i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Большекирсановского</a:t>
            </a:r>
            <a:r>
              <a:rPr lang="ru-RU" sz="2400" b="1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сельского </a:t>
            </a:r>
            <a:r>
              <a:rPr lang="ru-RU" sz="2400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поселения на </a:t>
            </a:r>
            <a:r>
              <a:rPr lang="ru-RU" sz="2400" b="1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2022год        </a:t>
            </a:r>
            <a:endParaRPr lang="ru-RU" b="1" i="1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44482" y="6143644"/>
            <a:ext cx="3841766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 35 051,6</a:t>
            </a:r>
            <a:endParaRPr lang="ru-RU" sz="1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58156" y="5000636"/>
            <a:ext cx="3828092" cy="571504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от оказания латных услуг(работ) и компенсации затрат 91,3</a:t>
            </a:r>
            <a:endParaRPr lang="ru-RU" sz="1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57752" y="3643314"/>
            <a:ext cx="3857652" cy="4286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Национальная экономика 15,0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857752" y="5214950"/>
            <a:ext cx="3857651" cy="35719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Культура 4 767,4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50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258720"/>
              </p:ext>
            </p:extLst>
          </p:nvPr>
        </p:nvGraphicFramePr>
        <p:xfrm>
          <a:off x="35496" y="1571612"/>
          <a:ext cx="8352928" cy="5072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1"/>
            <a:ext cx="7020272" cy="13849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i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Структура налоговых доходов бюджета </a:t>
            </a:r>
            <a:r>
              <a:rPr lang="ru-RU" sz="2800" b="1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Большекирсановского </a:t>
            </a:r>
            <a:r>
              <a:rPr lang="ru-RU" sz="2800" b="1" i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поселения в </a:t>
            </a:r>
            <a:r>
              <a:rPr lang="ru-RU" sz="2800" b="1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2022 году</a:t>
            </a:r>
            <a:endParaRPr lang="ru-RU" b="1" i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456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698705" cy="94719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безвозмездных поступлений</a:t>
            </a:r>
            <a:endParaRPr lang="ru-RU" sz="28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929671"/>
              </p:ext>
            </p:extLst>
          </p:nvPr>
        </p:nvGraphicFramePr>
        <p:xfrm>
          <a:off x="357158" y="1785926"/>
          <a:ext cx="7467600" cy="4589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6644910"/>
              </p:ext>
            </p:extLst>
          </p:nvPr>
        </p:nvGraphicFramePr>
        <p:xfrm>
          <a:off x="357158" y="1556792"/>
          <a:ext cx="8451850" cy="57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3411" y="1084602"/>
            <a:ext cx="2770436" cy="10482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Содержание учреждений </a:t>
            </a:r>
            <a:r>
              <a:rPr lang="ru-RU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4 767,4</a:t>
            </a:r>
            <a:r>
              <a:rPr kumimoji="0" lang="ru-RU" sz="1800" i="0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тыс.рублей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8465" y="2276873"/>
            <a:ext cx="2745382" cy="1040186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Меры социальной поддержки отдельных категорий граждан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77,0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тыс.рублей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8465" y="5201816"/>
            <a:ext cx="2817391" cy="1656184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Содержание аппарата управления </a:t>
            </a: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930,3 </a:t>
            </a:r>
            <a:r>
              <a:rPr kumimoji="0" lang="ru-RU" sz="180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тыс.рублей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8465" y="3690410"/>
            <a:ext cx="2745382" cy="110674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Жилищно-коммунальное хозяйство </a:t>
            </a:r>
            <a:r>
              <a:rPr lang="ru-RU" b="1" dirty="0" smtClean="0">
                <a:ln w="11430"/>
                <a:solidFill>
                  <a:srgbClr val="2C3C43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34403,0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тыс.рублей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67944" y="1084602"/>
            <a:ext cx="3744416" cy="10482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Учреждения культуры: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МУК «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Большекирсановский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СДК»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5085184"/>
            <a:ext cx="3672407" cy="1772816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6 муниципальных служащих;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4,25 технический персонал;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3,25 обслуживающий персонал;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-другие общегосударственные вопросы;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повышение квалификации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139952" y="3212977"/>
            <a:ext cx="3672408" cy="180019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благоустройство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общественной территории;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-техобслуживание и оплата электроэнергии уличного освещения;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-капитальный ремонт памятников и др.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67944" y="2276873"/>
            <a:ext cx="3744416" cy="792087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Выплата государственной пенсии за выслугу лет муниципальным служащим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275856" y="1412776"/>
            <a:ext cx="720080" cy="43204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3203847" y="2587597"/>
            <a:ext cx="720080" cy="360040"/>
          </a:xfrm>
          <a:prstGeom prst="rightArrow">
            <a:avLst/>
          </a:prstGeom>
          <a:solidFill>
            <a:srgbClr val="FF7C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208269" y="4063761"/>
            <a:ext cx="720080" cy="36004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275856" y="5849888"/>
            <a:ext cx="720080" cy="360040"/>
          </a:xfrm>
          <a:prstGeom prst="rightArrow">
            <a:avLst/>
          </a:prstGeom>
          <a:solidFill>
            <a:srgbClr val="FF66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33411" y="0"/>
            <a:ext cx="7378947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Расходы бюджета </a:t>
            </a:r>
            <a:r>
              <a:rPr kumimoji="0" lang="ru-RU" sz="2800" b="1" i="1" u="none" strike="noStrike" kern="1200" cap="none" spc="0" normalizeH="0" baseline="0" noProof="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Большекирсановского</a:t>
            </a:r>
            <a:endParaRPr kumimoji="0" lang="ru-RU" sz="2800" b="1" i="1" u="none" strike="noStrike" kern="1200" cap="none" spc="0" normalizeH="0" baseline="0" noProof="0" dirty="0" smtClean="0">
              <a:ln w="11430"/>
              <a:solidFill>
                <a:schemeClr val="bg2">
                  <a:lumMod val="1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800" b="1" i="1" u="none" strike="noStrike" kern="1200" cap="none" spc="0" normalizeH="0" baseline="0" noProof="0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сельского поселения на </a:t>
            </a:r>
            <a:r>
              <a:rPr kumimoji="0" lang="ru-RU" sz="2800" b="1" i="1" u="none" strike="noStrike" kern="1200" cap="none" spc="0" normalizeH="0" baseline="0" noProof="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2022 </a:t>
            </a:r>
            <a:r>
              <a:rPr kumimoji="0" lang="ru-RU" sz="2800" b="1" i="1" u="none" strike="noStrike" kern="1200" cap="none" spc="0" normalizeH="0" baseline="0" noProof="0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год</a:t>
            </a:r>
            <a:endParaRPr kumimoji="0" lang="ru-RU" sz="1800" b="1" i="1" u="none" strike="noStrike" kern="1200" cap="none" spc="0" normalizeH="0" baseline="0" noProof="0" dirty="0">
              <a:ln w="11430"/>
              <a:solidFill>
                <a:schemeClr val="bg2">
                  <a:lumMod val="1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Lucida Sans Unicode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3296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1" y="2176221"/>
            <a:ext cx="3024335" cy="1338309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Другие вопросы в области национальной безопасности и правоохранительной деятельности 4,0тыс.рублей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5135320"/>
            <a:ext cx="3073216" cy="16191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Физическая культура и спорт 50,0тыс.рублей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1" y="3715097"/>
            <a:ext cx="3096344" cy="1219656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Мобилизационная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и вневойсковая подготовка </a:t>
            </a:r>
          </a:p>
          <a:p>
            <a:pPr lvl="0" algn="ctr"/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241,7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тыс.рублей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70571" y="5085184"/>
            <a:ext cx="3785805" cy="16692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Приобретение призов на спортивные мероприятия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67945" y="3687581"/>
            <a:ext cx="3888432" cy="1296144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Осуществление первичного воинского учета на территориях, где отсутствуют военные комиссариаты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67944" y="2176221"/>
            <a:ext cx="3888432" cy="1338309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ru-RU" sz="1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</a:t>
            </a:r>
            <a:r>
              <a:rPr lang="ru-RU" sz="1400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информационно-пропагандистской деятельности, направленной :</a:t>
            </a:r>
          </a:p>
          <a:p>
            <a:pPr lvl="0">
              <a:defRPr/>
            </a:pPr>
            <a:r>
              <a:rPr lang="ru-RU" sz="1400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-на профилактику правонарушений, наркомании и пропаганду здорового образа жизни;</a:t>
            </a:r>
          </a:p>
          <a:p>
            <a:pPr lvl="0">
              <a:defRPr/>
            </a:pPr>
            <a:r>
              <a:rPr lang="ru-RU" sz="1400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-на мероприятия по </a:t>
            </a:r>
            <a:r>
              <a:rPr lang="ru-RU" sz="1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противодействию </a:t>
            </a:r>
            <a:r>
              <a:rPr lang="ru-RU" sz="1400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</a:t>
            </a:r>
            <a:endParaRPr kumimoji="0" lang="ru-RU" sz="140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269230" y="992235"/>
            <a:ext cx="720080" cy="360040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3291069" y="2578346"/>
            <a:ext cx="720080" cy="360040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347864" y="4221088"/>
            <a:ext cx="720080" cy="360040"/>
          </a:xfrm>
          <a:prstGeom prst="rightArrow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324736" y="5661248"/>
            <a:ext cx="720080" cy="360040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1520" y="260649"/>
            <a:ext cx="3024335" cy="1800199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Защита населения и территории от ЧС природного  и техногенного характера, пожарная безопасность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41,0 тыс.рублей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067945" y="260649"/>
            <a:ext cx="3888431" cy="1800199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-мероприятия по обучению на курсах гражданской обороны;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-поддержание в готовности систем оповещения;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-мероприятия по обеспечению пожарной безопасности</a:t>
            </a:r>
          </a:p>
        </p:txBody>
      </p:sp>
    </p:spTree>
    <p:extLst>
      <p:ext uri="{BB962C8B-B14F-4D97-AF65-F5344CB8AC3E}">
        <p14:creationId xmlns:p14="http://schemas.microsoft.com/office/powerpoint/2010/main" val="359552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Grp="1" noChangeArrowheads="1"/>
          </p:cNvSpPr>
          <p:nvPr>
            <p:ph type="title"/>
          </p:nvPr>
        </p:nvSpPr>
        <p:spPr>
          <a:xfrm>
            <a:off x="285720" y="142852"/>
            <a:ext cx="8501122" cy="114300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Большекирсановского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в рамках программ в 2022 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годах, </a:t>
            </a:r>
            <a:r>
              <a:rPr lang="ru-RU" sz="20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000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019300" y="2249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033357"/>
              </p:ext>
            </p:extLst>
          </p:nvPr>
        </p:nvGraphicFramePr>
        <p:xfrm>
          <a:off x="251520" y="1660385"/>
          <a:ext cx="7632848" cy="4109071"/>
        </p:xfrm>
        <a:graphic>
          <a:graphicData uri="http://schemas.openxmlformats.org/drawingml/2006/table">
            <a:tbl>
              <a:tblPr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355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6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7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муниципальной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2022год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2926" marR="629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46 237,5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14 273,6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13 918,9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1. Социальная поддержка граждан</a:t>
                      </a: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77,0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81,2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85,6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57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2. Обеспечение качественными жилищно-коммунальными услугами населения </a:t>
                      </a:r>
                      <a:r>
                        <a:rPr lang="ru-RU" sz="13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Большекирсановского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сельского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поселения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3 980,2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2 192,8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1 770,6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3. Обеспечение общественного порядка и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профилактика</a:t>
                      </a:r>
                      <a:r>
                        <a:rPr lang="ru-RU" sz="13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правонарушений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8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4.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Участие в предупреждении и ликвидации последствий 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чрезвычайных ситуаций, обеспечение пожарной безопасности и безопасности людей на водных объектах</a:t>
                      </a: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84,8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86,0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87,2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6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5. Развитие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культуры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5 105,1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4 970,2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5 033,7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9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6. Развитие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физической культуры и спорта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30,0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7. </a:t>
                      </a:r>
                      <a:r>
                        <a:rPr lang="ru-RU" sz="1300" dirty="0" err="1">
                          <a:latin typeface="Times New Roman"/>
                          <a:ea typeface="Times New Roman"/>
                          <a:cs typeface="Times New Roman"/>
                        </a:rPr>
                        <a:t>Энергоэффективность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 и развитие энергетики</a:t>
                      </a: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8. </a:t>
                      </a:r>
                      <a:r>
                        <a:rPr lang="ru-RU" sz="13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Формирование комфортной городской среды 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30 036,3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r>
                        <a:rPr lang="ru-RU" sz="13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Развитие муниципальной службы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6 880,1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6 869,4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6 887,8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74711"/>
            <a:ext cx="56589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132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8267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1167</TotalTime>
  <Words>594</Words>
  <Application>Microsoft Office PowerPoint</Application>
  <PresentationFormat>Экран (4:3)</PresentationFormat>
  <Paragraphs>160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Lucida Sans Unicode</vt:lpstr>
      <vt:lpstr>Times New Roman</vt:lpstr>
      <vt:lpstr>Trebuchet MS</vt:lpstr>
      <vt:lpstr>Wingdings 3</vt:lpstr>
      <vt:lpstr>Аспект</vt:lpstr>
      <vt:lpstr>Бюджет Большекирсановского сельского поселения  Матвеево-Курганского района  на 2022-2024годы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безвозмездных поступлений</vt:lpstr>
      <vt:lpstr>Презентация PowerPoint</vt:lpstr>
      <vt:lpstr>Презентация PowerPoint</vt:lpstr>
      <vt:lpstr>Расходы бюджета Большекирсановского  сельского поселения  в рамках программ в 2022 – 2024 годах, тыс.рублей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Екатериновского сельского поселения Матвеево-Курганского района на 2014-2016 годы</dc:title>
  <dc:creator>Виктория</dc:creator>
  <cp:lastModifiedBy>Admin</cp:lastModifiedBy>
  <cp:revision>131</cp:revision>
  <dcterms:created xsi:type="dcterms:W3CDTF">2014-05-11T13:45:39Z</dcterms:created>
  <dcterms:modified xsi:type="dcterms:W3CDTF">2022-02-18T12:06:00Z</dcterms:modified>
</cp:coreProperties>
</file>