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5.xml" ContentType="application/vnd.openxmlformats-officedocument.themeOverride+xml"/>
  <Override PartName="/ppt/charts/chart2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7"/>
  </p:notesMasterIdLst>
  <p:sldIdLst>
    <p:sldId id="256" r:id="rId2"/>
    <p:sldId id="270" r:id="rId3"/>
    <p:sldId id="258" r:id="rId4"/>
    <p:sldId id="271" r:id="rId5"/>
    <p:sldId id="282" r:id="rId6"/>
    <p:sldId id="283" r:id="rId7"/>
    <p:sldId id="272" r:id="rId8"/>
    <p:sldId id="266" r:id="rId9"/>
    <p:sldId id="275" r:id="rId10"/>
    <p:sldId id="276" r:id="rId11"/>
    <p:sldId id="281" r:id="rId12"/>
    <p:sldId id="278" r:id="rId13"/>
    <p:sldId id="262" r:id="rId14"/>
    <p:sldId id="280" r:id="rId15"/>
    <p:sldId id="267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5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765091863517066E-2"/>
          <c:y val="3.0866359269839411E-2"/>
          <c:w val="0.47280098668222154"/>
          <c:h val="0.8596983669552773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7A2-4FCF-B71C-4C73838DBD7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38,3%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7A2-4FCF-B71C-4C73838DBD7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26,1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7A2-4FCF-B71C-4C73838DBD79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7A2-4FCF-B71C-4C73838DBD7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ru-RU" dirty="0" smtClean="0"/>
                      <a:t>8,2%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A2-4FCF-B71C-4C73838DBD7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Земельный налог</c:v>
                </c:pt>
                <c:pt idx="2">
                  <c:v>Единый с/х налог</c:v>
                </c:pt>
                <c:pt idx="3">
                  <c:v>Остальные налоговые доходы</c:v>
                </c:pt>
                <c:pt idx="4">
                  <c:v>Налог на имущество физлиц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10.4</c:v>
                </c:pt>
                <c:pt idx="1">
                  <c:v>50.9</c:v>
                </c:pt>
                <c:pt idx="2">
                  <c:v>30.7</c:v>
                </c:pt>
                <c:pt idx="3">
                  <c:v>1.8</c:v>
                </c:pt>
                <c:pt idx="4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A2-4FCF-B71C-4C73838DBD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7688660445222129"/>
          <c:y val="6.1111856195024107E-2"/>
          <c:w val="0.33226317196461702"/>
          <c:h val="0.91486165485665649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549E39">
                <a:lumMod val="40000"/>
                <a:lumOff val="60000"/>
              </a:srgb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34,3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731-4B1B-91AA-838C58F87D2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31,7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731-4B1B-91AA-838C58F87D2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731-4B1B-91AA-838C58F87D20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731-4B1B-91AA-838C58F87D2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34.299999999999997</c:v>
                </c:pt>
                <c:pt idx="1">
                  <c:v>31.7</c:v>
                </c:pt>
                <c:pt idx="2">
                  <c:v>29.3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31-4B1B-91AA-838C58F87D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5-5731-4B1B-91AA-838C58F87D2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6-5731-4B1B-91AA-838C58F87D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036416"/>
        <c:axId val="101037952"/>
        <c:axId val="0"/>
      </c:bar3DChart>
      <c:catAx>
        <c:axId val="10103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037952"/>
        <c:crosses val="autoZero"/>
        <c:auto val="1"/>
        <c:lblAlgn val="ctr"/>
        <c:lblOffset val="100"/>
        <c:noMultiLvlLbl val="0"/>
      </c:catAx>
      <c:valAx>
        <c:axId val="101037952"/>
        <c:scaling>
          <c:orientation val="minMax"/>
          <c:min val="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01036416"/>
        <c:crosses val="autoZero"/>
        <c:crossBetween val="between"/>
        <c:majorUnit val="1"/>
        <c:minorUnit val="4.0000000000000022E-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14A617-C54C-4F4B-A258-74DAD9B875A8}" type="doc">
      <dgm:prSet loTypeId="urn:microsoft.com/office/officeart/2005/8/layout/hierarchy3" loCatId="list" qsTypeId="urn:microsoft.com/office/officeart/2005/8/quickstyle/3d1" qsCatId="3D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AA3058F0-F8F1-467A-83E7-3B03DA255B0B}">
      <dgm:prSet phldrT="[Текст]" custT="1"/>
      <dgm:spPr/>
      <dgm:t>
        <a:bodyPr/>
        <a:lstStyle/>
        <a:p>
          <a:r>
            <a:rPr lang="ru-RU" sz="2000" dirty="0" smtClean="0"/>
            <a:t>Налоговые – </a:t>
          </a:r>
        </a:p>
        <a:p>
          <a:r>
            <a:rPr lang="ru-RU" sz="2000" dirty="0" smtClean="0"/>
            <a:t>6 182,2</a:t>
          </a:r>
          <a:endParaRPr lang="ru-RU" sz="2000" dirty="0"/>
        </a:p>
      </dgm:t>
    </dgm:pt>
    <dgm:pt modelId="{6FEC1668-019B-4261-BEEC-28E9D6011254}" type="parTrans" cxnId="{24389E98-23E0-4CCE-B359-5082F01172A6}">
      <dgm:prSet/>
      <dgm:spPr/>
      <dgm:t>
        <a:bodyPr/>
        <a:lstStyle/>
        <a:p>
          <a:endParaRPr lang="ru-RU"/>
        </a:p>
      </dgm:t>
    </dgm:pt>
    <dgm:pt modelId="{3CEE7AB1-6696-4362-A0B7-E32EE6F74D07}" type="sibTrans" cxnId="{24389E98-23E0-4CCE-B359-5082F01172A6}">
      <dgm:prSet/>
      <dgm:spPr/>
      <dgm:t>
        <a:bodyPr/>
        <a:lstStyle/>
        <a:p>
          <a:endParaRPr lang="ru-RU"/>
        </a:p>
      </dgm:t>
    </dgm:pt>
    <dgm:pt modelId="{3BF50F54-3B15-49F4-8C66-D8F355BE257B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 - 1905,3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A05285A-DEA6-48C8-840D-C01A83BE757F}" type="parTrans" cxnId="{A321D362-73A2-48B8-9B4F-A455877EA5D9}">
      <dgm:prSet/>
      <dgm:spPr/>
      <dgm:t>
        <a:bodyPr/>
        <a:lstStyle/>
        <a:p>
          <a:endParaRPr lang="ru-RU"/>
        </a:p>
      </dgm:t>
    </dgm:pt>
    <dgm:pt modelId="{7192ED94-DE53-4684-B562-FAF104590EC7}" type="sibTrans" cxnId="{A321D362-73A2-48B8-9B4F-A455877EA5D9}">
      <dgm:prSet/>
      <dgm:spPr/>
      <dgm:t>
        <a:bodyPr/>
        <a:lstStyle/>
        <a:p>
          <a:endParaRPr lang="ru-RU"/>
        </a:p>
      </dgm:t>
    </dgm:pt>
    <dgm:pt modelId="{4B1B9589-DC9D-41DC-AB0D-13A062444901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Дотации – 3 094,0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3A6802D-ACFC-4239-B5F6-E3C7872B8D39}" type="parTrans" cxnId="{37B714E9-163A-44F2-9D80-B90CA1BD8560}">
      <dgm:prSet/>
      <dgm:spPr/>
      <dgm:t>
        <a:bodyPr/>
        <a:lstStyle/>
        <a:p>
          <a:endParaRPr lang="ru-RU"/>
        </a:p>
      </dgm:t>
    </dgm:pt>
    <dgm:pt modelId="{8E8E35AA-0F78-4DC9-9D87-A0EE9C13C9BB}" type="sibTrans" cxnId="{37B714E9-163A-44F2-9D80-B90CA1BD8560}">
      <dgm:prSet/>
      <dgm:spPr/>
      <dgm:t>
        <a:bodyPr/>
        <a:lstStyle/>
        <a:p>
          <a:endParaRPr lang="ru-RU"/>
        </a:p>
      </dgm:t>
    </dgm:pt>
    <dgm:pt modelId="{5BD11342-5578-428C-97AE-9BEFE2485E27}">
      <dgm:prSet custT="1"/>
      <dgm:spPr/>
      <dgm:t>
        <a:bodyPr/>
        <a:lstStyle/>
        <a:p>
          <a:r>
            <a:rPr lang="ru-RU" sz="2000" dirty="0" smtClean="0"/>
            <a:t>Неналоговые –225,3</a:t>
          </a:r>
          <a:endParaRPr lang="ru-RU" sz="2000" dirty="0"/>
        </a:p>
      </dgm:t>
    </dgm:pt>
    <dgm:pt modelId="{DB559ED2-278B-4A5C-9E6A-E02F4CCB6F45}" type="parTrans" cxnId="{2D91CE9C-5A19-4430-A0F8-70008CCE4E45}">
      <dgm:prSet/>
      <dgm:spPr/>
      <dgm:t>
        <a:bodyPr/>
        <a:lstStyle/>
        <a:p>
          <a:endParaRPr lang="ru-RU"/>
        </a:p>
      </dgm:t>
    </dgm:pt>
    <dgm:pt modelId="{FE41F9F5-0C53-4DC0-B5E4-FC35DE6C74FD}" type="sibTrans" cxnId="{2D91CE9C-5A19-4430-A0F8-70008CCE4E45}">
      <dgm:prSet/>
      <dgm:spPr/>
      <dgm:t>
        <a:bodyPr/>
        <a:lstStyle/>
        <a:p>
          <a:endParaRPr lang="ru-RU"/>
        </a:p>
      </dgm:t>
    </dgm:pt>
    <dgm:pt modelId="{07FC1077-2257-410B-833B-4AF9868B96F8}">
      <dgm:prSet custT="1"/>
      <dgm:spPr/>
      <dgm:t>
        <a:bodyPr/>
        <a:lstStyle/>
        <a:p>
          <a:r>
            <a:rPr lang="ru-RU" sz="2000" dirty="0" smtClean="0"/>
            <a:t>Безвозмездные поступления -3 347,0</a:t>
          </a:r>
          <a:endParaRPr lang="ru-RU" sz="2000" dirty="0"/>
        </a:p>
      </dgm:t>
    </dgm:pt>
    <dgm:pt modelId="{819D36EC-DB11-48A7-82A3-2996BBB2C8F7}" type="parTrans" cxnId="{60D2F353-0CC0-4D26-929F-AE5DBD100449}">
      <dgm:prSet/>
      <dgm:spPr/>
      <dgm:t>
        <a:bodyPr/>
        <a:lstStyle/>
        <a:p>
          <a:endParaRPr lang="ru-RU"/>
        </a:p>
      </dgm:t>
    </dgm:pt>
    <dgm:pt modelId="{D6AF83E7-07A9-41CD-868A-0C7B12F4E104}" type="sibTrans" cxnId="{60D2F353-0CC0-4D26-929F-AE5DBD100449}">
      <dgm:prSet/>
      <dgm:spPr/>
      <dgm:t>
        <a:bodyPr/>
        <a:lstStyle/>
        <a:p>
          <a:endParaRPr lang="ru-RU"/>
        </a:p>
      </dgm:t>
    </dgm:pt>
    <dgm:pt modelId="{D060704B-D454-4166-A4AD-F49351981423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Государственная пошлина  - 19,7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E12DA9B-667F-4492-8F07-7EA28BB2CD1D}" type="parTrans" cxnId="{653A9721-11CA-402B-96F5-4E5BB0369CC9}">
      <dgm:prSet/>
      <dgm:spPr/>
      <dgm:t>
        <a:bodyPr/>
        <a:lstStyle/>
        <a:p>
          <a:endParaRPr lang="ru-RU"/>
        </a:p>
      </dgm:t>
    </dgm:pt>
    <dgm:pt modelId="{D322A8DD-4C23-4EC0-91BD-32977E51BFB7}" type="sibTrans" cxnId="{653A9721-11CA-402B-96F5-4E5BB0369CC9}">
      <dgm:prSet/>
      <dgm:spPr/>
      <dgm:t>
        <a:bodyPr/>
        <a:lstStyle/>
        <a:p>
          <a:endParaRPr lang="ru-RU"/>
        </a:p>
      </dgm:t>
    </dgm:pt>
    <dgm:pt modelId="{ABE1F6CF-3E92-42D7-822B-0FD03378939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Налог на имущество физических лиц – 132,7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9F05D34-2FF6-4ABA-9039-E76EC159301B}" type="parTrans" cxnId="{0E66951E-92B4-4D23-AF9E-8E313FCF3FFE}">
      <dgm:prSet/>
      <dgm:spPr/>
      <dgm:t>
        <a:bodyPr/>
        <a:lstStyle/>
        <a:p>
          <a:endParaRPr lang="ru-RU"/>
        </a:p>
      </dgm:t>
    </dgm:pt>
    <dgm:pt modelId="{8DC15E9C-6A54-4035-AADF-979E8DB3C599}" type="sibTrans" cxnId="{0E66951E-92B4-4D23-AF9E-8E313FCF3FFE}">
      <dgm:prSet/>
      <dgm:spPr/>
      <dgm:t>
        <a:bodyPr/>
        <a:lstStyle/>
        <a:p>
          <a:endParaRPr lang="ru-RU"/>
        </a:p>
      </dgm:t>
    </dgm:pt>
    <dgm:pt modelId="{5A78D982-F40B-45AC-80DE-140D32CB36A9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Земельный налог –2454,7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113D3A3-0B6D-4C7D-BAC2-33AC3D272B54}" type="parTrans" cxnId="{035DF1C2-EDFF-46E1-AF33-A8A9FCC462AD}">
      <dgm:prSet/>
      <dgm:spPr/>
      <dgm:t>
        <a:bodyPr/>
        <a:lstStyle/>
        <a:p>
          <a:endParaRPr lang="ru-RU"/>
        </a:p>
      </dgm:t>
    </dgm:pt>
    <dgm:pt modelId="{ED982024-829F-4AB2-9149-EF40B13F06FD}" type="sibTrans" cxnId="{035DF1C2-EDFF-46E1-AF33-A8A9FCC462AD}">
      <dgm:prSet/>
      <dgm:spPr/>
      <dgm:t>
        <a:bodyPr/>
        <a:lstStyle/>
        <a:p>
          <a:endParaRPr lang="ru-RU"/>
        </a:p>
      </dgm:t>
    </dgm:pt>
    <dgm:pt modelId="{126B5EA1-E28A-4846-B772-6FECE0603C30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Штрафы, санкции, возмещение ущерба – 10,0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3EF0569-51E9-4D73-8A75-D8592996795A}" type="sibTrans" cxnId="{D89C60C9-4160-4BA6-96D6-CAD2BEE55100}">
      <dgm:prSet/>
      <dgm:spPr/>
      <dgm:t>
        <a:bodyPr/>
        <a:lstStyle/>
        <a:p>
          <a:endParaRPr lang="ru-RU"/>
        </a:p>
      </dgm:t>
    </dgm:pt>
    <dgm:pt modelId="{3DF33F22-B023-4AB1-A323-C18FCE02B243}" type="parTrans" cxnId="{D89C60C9-4160-4BA6-96D6-CAD2BEE55100}">
      <dgm:prSet/>
      <dgm:spPr/>
      <dgm:t>
        <a:bodyPr/>
        <a:lstStyle/>
        <a:p>
          <a:endParaRPr lang="ru-RU"/>
        </a:p>
      </dgm:t>
    </dgm:pt>
    <dgm:pt modelId="{207C9F68-76C9-4244-9239-7D160E20540B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имущества, находящегося в государственной и муниципальной собственности – 118,6</a:t>
          </a:r>
        </a:p>
      </dgm:t>
    </dgm:pt>
    <dgm:pt modelId="{3BA81B7A-9C79-4CA1-8493-010F3C82B2DC}" type="parTrans" cxnId="{463E3E8A-8C9F-4B2D-8803-0BAE4D851897}">
      <dgm:prSet/>
      <dgm:spPr/>
      <dgm:t>
        <a:bodyPr/>
        <a:lstStyle/>
        <a:p>
          <a:endParaRPr lang="ru-RU"/>
        </a:p>
      </dgm:t>
    </dgm:pt>
    <dgm:pt modelId="{B519A95D-B5D1-4E95-8AF2-967B78F06606}" type="sibTrans" cxnId="{463E3E8A-8C9F-4B2D-8803-0BAE4D851897}">
      <dgm:prSet/>
      <dgm:spPr/>
      <dgm:t>
        <a:bodyPr/>
        <a:lstStyle/>
        <a:p>
          <a:endParaRPr lang="ru-RU"/>
        </a:p>
      </dgm:t>
    </dgm:pt>
    <dgm:pt modelId="{E1B77310-A6EF-4893-9D86-D6A174A039B3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Субвенции -253,0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2ADC8B1-E203-4755-99E2-27A0A3B03978}" type="parTrans" cxnId="{C2AF30DF-9302-4E8E-84C6-1E0EF2128F75}">
      <dgm:prSet/>
      <dgm:spPr/>
      <dgm:t>
        <a:bodyPr/>
        <a:lstStyle/>
        <a:p>
          <a:endParaRPr lang="ru-RU"/>
        </a:p>
      </dgm:t>
    </dgm:pt>
    <dgm:pt modelId="{C5D2A204-EF3C-45B6-BEAF-C8180A31BB1D}" type="sibTrans" cxnId="{C2AF30DF-9302-4E8E-84C6-1E0EF2128F75}">
      <dgm:prSet/>
      <dgm:spPr/>
      <dgm:t>
        <a:bodyPr/>
        <a:lstStyle/>
        <a:p>
          <a:endParaRPr lang="ru-RU"/>
        </a:p>
      </dgm:t>
    </dgm:pt>
    <dgm:pt modelId="{6D64D55B-3CB6-4DCA-9D1A-7F37B662B2FB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Доходы от оказания платных услуг и компенсация затрат государства -96,7</a:t>
          </a:r>
        </a:p>
      </dgm:t>
    </dgm:pt>
    <dgm:pt modelId="{9B2357D6-B8D6-499B-9A59-5FB638760CD8}" type="parTrans" cxnId="{C8F7F16F-2A86-46C4-A318-062E7C75ADBC}">
      <dgm:prSet/>
      <dgm:spPr/>
      <dgm:t>
        <a:bodyPr/>
        <a:lstStyle/>
        <a:p>
          <a:endParaRPr lang="ru-RU"/>
        </a:p>
      </dgm:t>
    </dgm:pt>
    <dgm:pt modelId="{DE28ECC7-992A-4AEA-94BE-C52F7830A0FC}" type="sibTrans" cxnId="{C8F7F16F-2A86-46C4-A318-062E7C75ADBC}">
      <dgm:prSet/>
      <dgm:spPr/>
      <dgm:t>
        <a:bodyPr/>
        <a:lstStyle/>
        <a:p>
          <a:endParaRPr lang="ru-RU"/>
        </a:p>
      </dgm:t>
    </dgm:pt>
    <dgm:pt modelId="{12B84689-3AB5-42C3-8BB3-65C4604E5826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Единый сельскохозяйственный налог – 1669,8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33B0068-B16E-4328-974B-A1A3457FC4EF}" type="parTrans" cxnId="{7C7CCD21-4140-4FB2-8C7B-D19C28778B13}">
      <dgm:prSet/>
      <dgm:spPr/>
      <dgm:t>
        <a:bodyPr/>
        <a:lstStyle/>
        <a:p>
          <a:endParaRPr lang="ru-RU"/>
        </a:p>
      </dgm:t>
    </dgm:pt>
    <dgm:pt modelId="{23B74E75-0105-45DD-A3C1-AB4D5429B9D5}" type="sibTrans" cxnId="{7C7CCD21-4140-4FB2-8C7B-D19C28778B13}">
      <dgm:prSet/>
      <dgm:spPr/>
      <dgm:t>
        <a:bodyPr/>
        <a:lstStyle/>
        <a:p>
          <a:endParaRPr lang="ru-RU"/>
        </a:p>
      </dgm:t>
    </dgm:pt>
    <dgm:pt modelId="{7303271A-88B4-4183-B273-CD8400D0E4CA}" type="pres">
      <dgm:prSet presAssocID="{CF14A617-C54C-4F4B-A258-74DAD9B875A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600912E-E864-463D-B7DC-AC3350023774}" type="pres">
      <dgm:prSet presAssocID="{AA3058F0-F8F1-467A-83E7-3B03DA255B0B}" presName="root" presStyleCnt="0"/>
      <dgm:spPr/>
      <dgm:t>
        <a:bodyPr/>
        <a:lstStyle/>
        <a:p>
          <a:endParaRPr lang="ru-RU"/>
        </a:p>
      </dgm:t>
    </dgm:pt>
    <dgm:pt modelId="{76667EB4-92E5-4AE0-A939-BE41CE1CACCC}" type="pres">
      <dgm:prSet presAssocID="{AA3058F0-F8F1-467A-83E7-3B03DA255B0B}" presName="rootComposite" presStyleCnt="0"/>
      <dgm:spPr/>
      <dgm:t>
        <a:bodyPr/>
        <a:lstStyle/>
        <a:p>
          <a:endParaRPr lang="ru-RU"/>
        </a:p>
      </dgm:t>
    </dgm:pt>
    <dgm:pt modelId="{9350268A-B658-476C-A1FC-AD308A83364C}" type="pres">
      <dgm:prSet presAssocID="{AA3058F0-F8F1-467A-83E7-3B03DA255B0B}" presName="rootText" presStyleLbl="node1" presStyleIdx="0" presStyleCnt="3" custScaleX="126649" custScaleY="106715"/>
      <dgm:spPr/>
      <dgm:t>
        <a:bodyPr/>
        <a:lstStyle/>
        <a:p>
          <a:endParaRPr lang="ru-RU"/>
        </a:p>
      </dgm:t>
    </dgm:pt>
    <dgm:pt modelId="{E9AA3E0E-34C9-4DA5-B7A9-8A5FDC36D21F}" type="pres">
      <dgm:prSet presAssocID="{AA3058F0-F8F1-467A-83E7-3B03DA255B0B}" presName="rootConnector" presStyleLbl="node1" presStyleIdx="0" presStyleCnt="3"/>
      <dgm:spPr/>
      <dgm:t>
        <a:bodyPr/>
        <a:lstStyle/>
        <a:p>
          <a:endParaRPr lang="ru-RU"/>
        </a:p>
      </dgm:t>
    </dgm:pt>
    <dgm:pt modelId="{9587F6EA-E989-425E-804F-359B1F7F5E15}" type="pres">
      <dgm:prSet presAssocID="{AA3058F0-F8F1-467A-83E7-3B03DA255B0B}" presName="childShape" presStyleCnt="0"/>
      <dgm:spPr/>
      <dgm:t>
        <a:bodyPr/>
        <a:lstStyle/>
        <a:p>
          <a:endParaRPr lang="ru-RU"/>
        </a:p>
      </dgm:t>
    </dgm:pt>
    <dgm:pt modelId="{A59CC3CC-80D2-4FC9-A922-7EB92D5CC5AA}" type="pres">
      <dgm:prSet presAssocID="{6A05285A-DEA6-48C8-840D-C01A83BE757F}" presName="Name13" presStyleLbl="parChTrans1D2" presStyleIdx="0" presStyleCnt="10"/>
      <dgm:spPr/>
      <dgm:t>
        <a:bodyPr/>
        <a:lstStyle/>
        <a:p>
          <a:endParaRPr lang="ru-RU"/>
        </a:p>
      </dgm:t>
    </dgm:pt>
    <dgm:pt modelId="{3477F87B-EE32-4A16-BF33-88C28AC0C1C1}" type="pres">
      <dgm:prSet presAssocID="{3BF50F54-3B15-49F4-8C66-D8F355BE257B}" presName="childText" presStyleLbl="bgAcc1" presStyleIdx="0" presStyleCnt="10" custScaleX="186196" custScaleY="76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85A53-DEF4-415D-B919-E4B5093481C6}" type="pres">
      <dgm:prSet presAssocID="{A33B0068-B16E-4328-974B-A1A3457FC4EF}" presName="Name13" presStyleLbl="parChTrans1D2" presStyleIdx="1" presStyleCnt="10"/>
      <dgm:spPr/>
      <dgm:t>
        <a:bodyPr/>
        <a:lstStyle/>
        <a:p>
          <a:endParaRPr lang="ru-RU"/>
        </a:p>
      </dgm:t>
    </dgm:pt>
    <dgm:pt modelId="{A6769708-83F7-4891-AE60-2CB86FADEF70}" type="pres">
      <dgm:prSet presAssocID="{12B84689-3AB5-42C3-8BB3-65C4604E5826}" presName="childText" presStyleLbl="bgAcc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E92774-4337-44EA-85A7-2743DB01EB0C}" type="pres">
      <dgm:prSet presAssocID="{39F05D34-2FF6-4ABA-9039-E76EC159301B}" presName="Name13" presStyleLbl="parChTrans1D2" presStyleIdx="2" presStyleCnt="10"/>
      <dgm:spPr/>
      <dgm:t>
        <a:bodyPr/>
        <a:lstStyle/>
        <a:p>
          <a:endParaRPr lang="ru-RU"/>
        </a:p>
      </dgm:t>
    </dgm:pt>
    <dgm:pt modelId="{BC839C3A-EC25-43A1-B3F2-9358EF681C57}" type="pres">
      <dgm:prSet presAssocID="{ABE1F6CF-3E92-42D7-822B-0FD03378939C}" presName="childText" presStyleLbl="bgAcc1" presStyleIdx="2" presStyleCnt="10" custScaleX="186196" custScaleY="49901" custLinFactNeighborX="943" custLinFactNeighborY="-12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5E63CD-64D4-4712-BBD9-2568B0334412}" type="pres">
      <dgm:prSet presAssocID="{C113D3A3-0B6D-4C7D-BAC2-33AC3D272B54}" presName="Name13" presStyleLbl="parChTrans1D2" presStyleIdx="3" presStyleCnt="10"/>
      <dgm:spPr/>
      <dgm:t>
        <a:bodyPr/>
        <a:lstStyle/>
        <a:p>
          <a:endParaRPr lang="ru-RU"/>
        </a:p>
      </dgm:t>
    </dgm:pt>
    <dgm:pt modelId="{25E1F553-0AD7-4511-A4F0-A6FB89B539C5}" type="pres">
      <dgm:prSet presAssocID="{5A78D982-F40B-45AC-80DE-140D32CB36A9}" presName="childText" presStyleLbl="bgAcc1" presStyleIdx="3" presStyleCnt="10" custScaleX="185589" custScaleY="46444" custLinFactNeighborX="943" custLinFactNeighborY="-178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E586F-5892-41F5-B025-06B5F95EB59C}" type="pres">
      <dgm:prSet presAssocID="{0E12DA9B-667F-4492-8F07-7EA28BB2CD1D}" presName="Name13" presStyleLbl="parChTrans1D2" presStyleIdx="4" presStyleCnt="10"/>
      <dgm:spPr/>
      <dgm:t>
        <a:bodyPr/>
        <a:lstStyle/>
        <a:p>
          <a:endParaRPr lang="ru-RU"/>
        </a:p>
      </dgm:t>
    </dgm:pt>
    <dgm:pt modelId="{6EBEF172-4AFF-496D-B8B9-038AD119B42E}" type="pres">
      <dgm:prSet presAssocID="{D060704B-D454-4166-A4AD-F49351981423}" presName="childText" presStyleLbl="bgAcc1" presStyleIdx="4" presStyleCnt="10" custScaleX="186196" custScaleY="53214" custLinFactNeighborX="943" custLinFactNeighborY="-19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DBDC40-E3A0-4F23-903B-54D23747B1EB}" type="pres">
      <dgm:prSet presAssocID="{5BD11342-5578-428C-97AE-9BEFE2485E27}" presName="root" presStyleCnt="0"/>
      <dgm:spPr/>
      <dgm:t>
        <a:bodyPr/>
        <a:lstStyle/>
        <a:p>
          <a:endParaRPr lang="ru-RU"/>
        </a:p>
      </dgm:t>
    </dgm:pt>
    <dgm:pt modelId="{38CF0F0D-C9B2-4AED-84EF-A7DA2CB0E864}" type="pres">
      <dgm:prSet presAssocID="{5BD11342-5578-428C-97AE-9BEFE2485E27}" presName="rootComposite" presStyleCnt="0"/>
      <dgm:spPr/>
      <dgm:t>
        <a:bodyPr/>
        <a:lstStyle/>
        <a:p>
          <a:endParaRPr lang="ru-RU"/>
        </a:p>
      </dgm:t>
    </dgm:pt>
    <dgm:pt modelId="{D11F9B51-C7A0-4D66-A21F-F0223463ECAC}" type="pres">
      <dgm:prSet presAssocID="{5BD11342-5578-428C-97AE-9BEFE2485E27}" presName="rootText" presStyleLbl="node1" presStyleIdx="1" presStyleCnt="3" custScaleX="126649" custScaleY="106715"/>
      <dgm:spPr/>
      <dgm:t>
        <a:bodyPr/>
        <a:lstStyle/>
        <a:p>
          <a:endParaRPr lang="ru-RU"/>
        </a:p>
      </dgm:t>
    </dgm:pt>
    <dgm:pt modelId="{8C5E7EAA-660E-4FC8-AB57-EDB75BFE470C}" type="pres">
      <dgm:prSet presAssocID="{5BD11342-5578-428C-97AE-9BEFE2485E27}" presName="rootConnector" presStyleLbl="node1" presStyleIdx="1" presStyleCnt="3"/>
      <dgm:spPr/>
      <dgm:t>
        <a:bodyPr/>
        <a:lstStyle/>
        <a:p>
          <a:endParaRPr lang="ru-RU"/>
        </a:p>
      </dgm:t>
    </dgm:pt>
    <dgm:pt modelId="{3355446F-82C5-4852-B9D4-70438B8B8DB6}" type="pres">
      <dgm:prSet presAssocID="{5BD11342-5578-428C-97AE-9BEFE2485E27}" presName="childShape" presStyleCnt="0"/>
      <dgm:spPr/>
      <dgm:t>
        <a:bodyPr/>
        <a:lstStyle/>
        <a:p>
          <a:endParaRPr lang="ru-RU"/>
        </a:p>
      </dgm:t>
    </dgm:pt>
    <dgm:pt modelId="{C8D721BB-A72D-4B23-9E06-F5BBA404AC5D}" type="pres">
      <dgm:prSet presAssocID="{3BA81B7A-9C79-4CA1-8493-010F3C82B2DC}" presName="Name13" presStyleLbl="parChTrans1D2" presStyleIdx="5" presStyleCnt="10"/>
      <dgm:spPr/>
      <dgm:t>
        <a:bodyPr/>
        <a:lstStyle/>
        <a:p>
          <a:endParaRPr lang="ru-RU"/>
        </a:p>
      </dgm:t>
    </dgm:pt>
    <dgm:pt modelId="{F9016AEA-96C3-48E5-AD07-B1DFC3B76F38}" type="pres">
      <dgm:prSet presAssocID="{207C9F68-76C9-4244-9239-7D160E20540B}" presName="childText" presStyleLbl="bgAcc1" presStyleIdx="5" presStyleCnt="10" custScaleX="177187" custScaleY="165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C52DA-BF69-48CE-A663-8707C90CCB1F}" type="pres">
      <dgm:prSet presAssocID="{9B2357D6-B8D6-499B-9A59-5FB638760CD8}" presName="Name13" presStyleLbl="parChTrans1D2" presStyleIdx="6" presStyleCnt="10"/>
      <dgm:spPr/>
      <dgm:t>
        <a:bodyPr/>
        <a:lstStyle/>
        <a:p>
          <a:endParaRPr lang="ru-RU"/>
        </a:p>
      </dgm:t>
    </dgm:pt>
    <dgm:pt modelId="{A4179E47-6792-4D9A-87CD-423ED40114A1}" type="pres">
      <dgm:prSet presAssocID="{6D64D55B-3CB6-4DCA-9D1A-7F37B662B2FB}" presName="childText" presStyleLbl="bgAcc1" presStyleIdx="6" presStyleCnt="10" custScaleX="259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C1D874-50AC-4DDD-BD84-2789B6D5147B}" type="pres">
      <dgm:prSet presAssocID="{3DF33F22-B023-4AB1-A323-C18FCE02B243}" presName="Name13" presStyleLbl="parChTrans1D2" presStyleIdx="7" presStyleCnt="10"/>
      <dgm:spPr/>
      <dgm:t>
        <a:bodyPr/>
        <a:lstStyle/>
        <a:p>
          <a:endParaRPr lang="ru-RU"/>
        </a:p>
      </dgm:t>
    </dgm:pt>
    <dgm:pt modelId="{D763B699-115F-400C-85E8-EB8123E170D3}" type="pres">
      <dgm:prSet presAssocID="{126B5EA1-E28A-4846-B772-6FECE0603C30}" presName="childText" presStyleLbl="bgAcc1" presStyleIdx="7" presStyleCnt="10" custScaleX="172268" custScaleY="61157" custLinFactNeighborX="1811" custLinFactNeighborY="62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675054-4D74-460B-99D9-109E19148696}" type="pres">
      <dgm:prSet presAssocID="{07FC1077-2257-410B-833B-4AF9868B96F8}" presName="root" presStyleCnt="0"/>
      <dgm:spPr/>
      <dgm:t>
        <a:bodyPr/>
        <a:lstStyle/>
        <a:p>
          <a:endParaRPr lang="ru-RU"/>
        </a:p>
      </dgm:t>
    </dgm:pt>
    <dgm:pt modelId="{2F0A8657-FD97-4746-943F-1643B438765F}" type="pres">
      <dgm:prSet presAssocID="{07FC1077-2257-410B-833B-4AF9868B96F8}" presName="rootComposite" presStyleCnt="0"/>
      <dgm:spPr/>
      <dgm:t>
        <a:bodyPr/>
        <a:lstStyle/>
        <a:p>
          <a:endParaRPr lang="ru-RU"/>
        </a:p>
      </dgm:t>
    </dgm:pt>
    <dgm:pt modelId="{7A3270BF-9A68-48AB-ABC6-EFF0CDED3C66}" type="pres">
      <dgm:prSet presAssocID="{07FC1077-2257-410B-833B-4AF9868B96F8}" presName="rootText" presStyleLbl="node1" presStyleIdx="2" presStyleCnt="3" custScaleX="190379" custScaleY="106715"/>
      <dgm:spPr/>
      <dgm:t>
        <a:bodyPr/>
        <a:lstStyle/>
        <a:p>
          <a:endParaRPr lang="ru-RU"/>
        </a:p>
      </dgm:t>
    </dgm:pt>
    <dgm:pt modelId="{AF8535CB-7CCC-441F-BD29-4B00EF110080}" type="pres">
      <dgm:prSet presAssocID="{07FC1077-2257-410B-833B-4AF9868B96F8}" presName="rootConnector" presStyleLbl="node1" presStyleIdx="2" presStyleCnt="3"/>
      <dgm:spPr/>
      <dgm:t>
        <a:bodyPr/>
        <a:lstStyle/>
        <a:p>
          <a:endParaRPr lang="ru-RU"/>
        </a:p>
      </dgm:t>
    </dgm:pt>
    <dgm:pt modelId="{2DF7B64B-BEF0-4469-81B7-CAE4DE4C5670}" type="pres">
      <dgm:prSet presAssocID="{07FC1077-2257-410B-833B-4AF9868B96F8}" presName="childShape" presStyleCnt="0"/>
      <dgm:spPr/>
      <dgm:t>
        <a:bodyPr/>
        <a:lstStyle/>
        <a:p>
          <a:endParaRPr lang="ru-RU"/>
        </a:p>
      </dgm:t>
    </dgm:pt>
    <dgm:pt modelId="{29EDFEA0-F7AB-4AA9-84BC-8C976EEEC721}" type="pres">
      <dgm:prSet presAssocID="{E3A6802D-ACFC-4239-B5F6-E3C7872B8D39}" presName="Name13" presStyleLbl="parChTrans1D2" presStyleIdx="8" presStyleCnt="10"/>
      <dgm:spPr/>
      <dgm:t>
        <a:bodyPr/>
        <a:lstStyle/>
        <a:p>
          <a:endParaRPr lang="ru-RU"/>
        </a:p>
      </dgm:t>
    </dgm:pt>
    <dgm:pt modelId="{8FC12A3B-43CA-497A-80C4-3C0F4A407F49}" type="pres">
      <dgm:prSet presAssocID="{4B1B9589-DC9D-41DC-AB0D-13A062444901}" presName="childText" presStyleLbl="bgAcc1" presStyleIdx="8" presStyleCnt="10" custScaleX="177474" custScaleY="57635" custLinFactNeighborX="-955" custLinFactNeighborY="2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693CE-3321-48C6-A7D0-93F7DC2A5C5E}" type="pres">
      <dgm:prSet presAssocID="{72ADC8B1-E203-4755-99E2-27A0A3B03978}" presName="Name13" presStyleLbl="parChTrans1D2" presStyleIdx="9" presStyleCnt="10"/>
      <dgm:spPr/>
      <dgm:t>
        <a:bodyPr/>
        <a:lstStyle/>
        <a:p>
          <a:endParaRPr lang="ru-RU"/>
        </a:p>
      </dgm:t>
    </dgm:pt>
    <dgm:pt modelId="{F471A96D-EFD6-47CB-A31F-5B719A20184A}" type="pres">
      <dgm:prSet presAssocID="{E1B77310-A6EF-4893-9D86-D6A174A039B3}" presName="childText" presStyleLbl="bgAcc1" presStyleIdx="9" presStyleCnt="10" custScaleX="176410" custScaleY="556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DA0376-7554-4AC1-ADE9-557B2C0BCD3B}" type="presOf" srcId="{72ADC8B1-E203-4755-99E2-27A0A3B03978}" destId="{A93693CE-3321-48C6-A7D0-93F7DC2A5C5E}" srcOrd="0" destOrd="0" presId="urn:microsoft.com/office/officeart/2005/8/layout/hierarchy3"/>
    <dgm:cxn modelId="{7C7CCD21-4140-4FB2-8C7B-D19C28778B13}" srcId="{AA3058F0-F8F1-467A-83E7-3B03DA255B0B}" destId="{12B84689-3AB5-42C3-8BB3-65C4604E5826}" srcOrd="1" destOrd="0" parTransId="{A33B0068-B16E-4328-974B-A1A3457FC4EF}" sibTransId="{23B74E75-0105-45DD-A3C1-AB4D5429B9D5}"/>
    <dgm:cxn modelId="{9415288A-43DB-42C1-B0FB-029E81FCF3D8}" type="presOf" srcId="{AA3058F0-F8F1-467A-83E7-3B03DA255B0B}" destId="{E9AA3E0E-34C9-4DA5-B7A9-8A5FDC36D21F}" srcOrd="1" destOrd="0" presId="urn:microsoft.com/office/officeart/2005/8/layout/hierarchy3"/>
    <dgm:cxn modelId="{3A28A06A-5D02-476C-8F72-FB81D057F276}" type="presOf" srcId="{4B1B9589-DC9D-41DC-AB0D-13A062444901}" destId="{8FC12A3B-43CA-497A-80C4-3C0F4A407F49}" srcOrd="0" destOrd="0" presId="urn:microsoft.com/office/officeart/2005/8/layout/hierarchy3"/>
    <dgm:cxn modelId="{0E66951E-92B4-4D23-AF9E-8E313FCF3FFE}" srcId="{AA3058F0-F8F1-467A-83E7-3B03DA255B0B}" destId="{ABE1F6CF-3E92-42D7-822B-0FD03378939C}" srcOrd="2" destOrd="0" parTransId="{39F05D34-2FF6-4ABA-9039-E76EC159301B}" sibTransId="{8DC15E9C-6A54-4035-AADF-979E8DB3C599}"/>
    <dgm:cxn modelId="{D066420B-C95A-4DB9-B6DE-CD2B6DE571E7}" type="presOf" srcId="{5BD11342-5578-428C-97AE-9BEFE2485E27}" destId="{D11F9B51-C7A0-4D66-A21F-F0223463ECAC}" srcOrd="0" destOrd="0" presId="urn:microsoft.com/office/officeart/2005/8/layout/hierarchy3"/>
    <dgm:cxn modelId="{4042C7B3-5F55-41B0-9EF7-A9F4E32B2CF0}" type="presOf" srcId="{D060704B-D454-4166-A4AD-F49351981423}" destId="{6EBEF172-4AFF-496D-B8B9-038AD119B42E}" srcOrd="0" destOrd="0" presId="urn:microsoft.com/office/officeart/2005/8/layout/hierarchy3"/>
    <dgm:cxn modelId="{B4E1D07E-5CA7-4978-924A-E78FC6556696}" type="presOf" srcId="{9B2357D6-B8D6-499B-9A59-5FB638760CD8}" destId="{92CC52DA-BF69-48CE-A663-8707C90CCB1F}" srcOrd="0" destOrd="0" presId="urn:microsoft.com/office/officeart/2005/8/layout/hierarchy3"/>
    <dgm:cxn modelId="{D89C60C9-4160-4BA6-96D6-CAD2BEE55100}" srcId="{5BD11342-5578-428C-97AE-9BEFE2485E27}" destId="{126B5EA1-E28A-4846-B772-6FECE0603C30}" srcOrd="2" destOrd="0" parTransId="{3DF33F22-B023-4AB1-A323-C18FCE02B243}" sibTransId="{D3EF0569-51E9-4D73-8A75-D8592996795A}"/>
    <dgm:cxn modelId="{18E6DC1B-493A-45DA-9874-B97DF46C850C}" type="presOf" srcId="{07FC1077-2257-410B-833B-4AF9868B96F8}" destId="{7A3270BF-9A68-48AB-ABC6-EFF0CDED3C66}" srcOrd="0" destOrd="0" presId="urn:microsoft.com/office/officeart/2005/8/layout/hierarchy3"/>
    <dgm:cxn modelId="{89181CF5-7B6F-49D1-9083-AD58F34BFDCC}" type="presOf" srcId="{E1B77310-A6EF-4893-9D86-D6A174A039B3}" destId="{F471A96D-EFD6-47CB-A31F-5B719A20184A}" srcOrd="0" destOrd="0" presId="urn:microsoft.com/office/officeart/2005/8/layout/hierarchy3"/>
    <dgm:cxn modelId="{2D91CE9C-5A19-4430-A0F8-70008CCE4E45}" srcId="{CF14A617-C54C-4F4B-A258-74DAD9B875A8}" destId="{5BD11342-5578-428C-97AE-9BEFE2485E27}" srcOrd="1" destOrd="0" parTransId="{DB559ED2-278B-4A5C-9E6A-E02F4CCB6F45}" sibTransId="{FE41F9F5-0C53-4DC0-B5E4-FC35DE6C74FD}"/>
    <dgm:cxn modelId="{653A9721-11CA-402B-96F5-4E5BB0369CC9}" srcId="{AA3058F0-F8F1-467A-83E7-3B03DA255B0B}" destId="{D060704B-D454-4166-A4AD-F49351981423}" srcOrd="4" destOrd="0" parTransId="{0E12DA9B-667F-4492-8F07-7EA28BB2CD1D}" sibTransId="{D322A8DD-4C23-4EC0-91BD-32977E51BFB7}"/>
    <dgm:cxn modelId="{A45F1C4D-E056-4636-A6D9-C9BF464AF6F8}" type="presOf" srcId="{AA3058F0-F8F1-467A-83E7-3B03DA255B0B}" destId="{9350268A-B658-476C-A1FC-AD308A83364C}" srcOrd="0" destOrd="0" presId="urn:microsoft.com/office/officeart/2005/8/layout/hierarchy3"/>
    <dgm:cxn modelId="{A45D293F-CB47-4A60-B1C2-262A7ED36BED}" type="presOf" srcId="{3BF50F54-3B15-49F4-8C66-D8F355BE257B}" destId="{3477F87B-EE32-4A16-BF33-88C28AC0C1C1}" srcOrd="0" destOrd="0" presId="urn:microsoft.com/office/officeart/2005/8/layout/hierarchy3"/>
    <dgm:cxn modelId="{1DD16152-4661-4805-AD25-565EC400042C}" type="presOf" srcId="{3DF33F22-B023-4AB1-A323-C18FCE02B243}" destId="{51C1D874-50AC-4DDD-BD84-2789B6D5147B}" srcOrd="0" destOrd="0" presId="urn:microsoft.com/office/officeart/2005/8/layout/hierarchy3"/>
    <dgm:cxn modelId="{01433901-5DF8-492D-9AB7-2732EE20203A}" type="presOf" srcId="{207C9F68-76C9-4244-9239-7D160E20540B}" destId="{F9016AEA-96C3-48E5-AD07-B1DFC3B76F38}" srcOrd="0" destOrd="0" presId="urn:microsoft.com/office/officeart/2005/8/layout/hierarchy3"/>
    <dgm:cxn modelId="{269178E8-C013-40B3-9AFB-5EEA2B3C4CB3}" type="presOf" srcId="{5A78D982-F40B-45AC-80DE-140D32CB36A9}" destId="{25E1F553-0AD7-4511-A4F0-A6FB89B539C5}" srcOrd="0" destOrd="0" presId="urn:microsoft.com/office/officeart/2005/8/layout/hierarchy3"/>
    <dgm:cxn modelId="{B3923A75-4C22-4313-B6A8-6F3F467E5C7B}" type="presOf" srcId="{3BA81B7A-9C79-4CA1-8493-010F3C82B2DC}" destId="{C8D721BB-A72D-4B23-9E06-F5BBA404AC5D}" srcOrd="0" destOrd="0" presId="urn:microsoft.com/office/officeart/2005/8/layout/hierarchy3"/>
    <dgm:cxn modelId="{24389E98-23E0-4CCE-B359-5082F01172A6}" srcId="{CF14A617-C54C-4F4B-A258-74DAD9B875A8}" destId="{AA3058F0-F8F1-467A-83E7-3B03DA255B0B}" srcOrd="0" destOrd="0" parTransId="{6FEC1668-019B-4261-BEEC-28E9D6011254}" sibTransId="{3CEE7AB1-6696-4362-A0B7-E32EE6F74D07}"/>
    <dgm:cxn modelId="{D149AA24-3B2E-4412-ABD4-D51A4B62B41A}" type="presOf" srcId="{5BD11342-5578-428C-97AE-9BEFE2485E27}" destId="{8C5E7EAA-660E-4FC8-AB57-EDB75BFE470C}" srcOrd="1" destOrd="0" presId="urn:microsoft.com/office/officeart/2005/8/layout/hierarchy3"/>
    <dgm:cxn modelId="{7585FF48-B136-46F7-8973-4A8D05D0096D}" type="presOf" srcId="{6D64D55B-3CB6-4DCA-9D1A-7F37B662B2FB}" destId="{A4179E47-6792-4D9A-87CD-423ED40114A1}" srcOrd="0" destOrd="0" presId="urn:microsoft.com/office/officeart/2005/8/layout/hierarchy3"/>
    <dgm:cxn modelId="{463E3E8A-8C9F-4B2D-8803-0BAE4D851897}" srcId="{5BD11342-5578-428C-97AE-9BEFE2485E27}" destId="{207C9F68-76C9-4244-9239-7D160E20540B}" srcOrd="0" destOrd="0" parTransId="{3BA81B7A-9C79-4CA1-8493-010F3C82B2DC}" sibTransId="{B519A95D-B5D1-4E95-8AF2-967B78F06606}"/>
    <dgm:cxn modelId="{37B714E9-163A-44F2-9D80-B90CA1BD8560}" srcId="{07FC1077-2257-410B-833B-4AF9868B96F8}" destId="{4B1B9589-DC9D-41DC-AB0D-13A062444901}" srcOrd="0" destOrd="0" parTransId="{E3A6802D-ACFC-4239-B5F6-E3C7872B8D39}" sibTransId="{8E8E35AA-0F78-4DC9-9D87-A0EE9C13C9BB}"/>
    <dgm:cxn modelId="{A66C57B4-33D4-4C37-ABBD-F560F1FF5AF9}" type="presOf" srcId="{6A05285A-DEA6-48C8-840D-C01A83BE757F}" destId="{A59CC3CC-80D2-4FC9-A922-7EB92D5CC5AA}" srcOrd="0" destOrd="0" presId="urn:microsoft.com/office/officeart/2005/8/layout/hierarchy3"/>
    <dgm:cxn modelId="{B0D55025-0724-440D-B9D1-68F9812FED54}" type="presOf" srcId="{CF14A617-C54C-4F4B-A258-74DAD9B875A8}" destId="{7303271A-88B4-4183-B273-CD8400D0E4CA}" srcOrd="0" destOrd="0" presId="urn:microsoft.com/office/officeart/2005/8/layout/hierarchy3"/>
    <dgm:cxn modelId="{60D2F353-0CC0-4D26-929F-AE5DBD100449}" srcId="{CF14A617-C54C-4F4B-A258-74DAD9B875A8}" destId="{07FC1077-2257-410B-833B-4AF9868B96F8}" srcOrd="2" destOrd="0" parTransId="{819D36EC-DB11-48A7-82A3-2996BBB2C8F7}" sibTransId="{D6AF83E7-07A9-41CD-868A-0C7B12F4E104}"/>
    <dgm:cxn modelId="{2E10A6CA-5FFB-456A-8DF8-925DB666FBB9}" type="presOf" srcId="{126B5EA1-E28A-4846-B772-6FECE0603C30}" destId="{D763B699-115F-400C-85E8-EB8123E170D3}" srcOrd="0" destOrd="0" presId="urn:microsoft.com/office/officeart/2005/8/layout/hierarchy3"/>
    <dgm:cxn modelId="{C2AF30DF-9302-4E8E-84C6-1E0EF2128F75}" srcId="{07FC1077-2257-410B-833B-4AF9868B96F8}" destId="{E1B77310-A6EF-4893-9D86-D6A174A039B3}" srcOrd="1" destOrd="0" parTransId="{72ADC8B1-E203-4755-99E2-27A0A3B03978}" sibTransId="{C5D2A204-EF3C-45B6-BEAF-C8180A31BB1D}"/>
    <dgm:cxn modelId="{E57CEDF9-D990-40A7-871B-20EE5D104141}" type="presOf" srcId="{39F05D34-2FF6-4ABA-9039-E76EC159301B}" destId="{EBE92774-4337-44EA-85A7-2743DB01EB0C}" srcOrd="0" destOrd="0" presId="urn:microsoft.com/office/officeart/2005/8/layout/hierarchy3"/>
    <dgm:cxn modelId="{A321D362-73A2-48B8-9B4F-A455877EA5D9}" srcId="{AA3058F0-F8F1-467A-83E7-3B03DA255B0B}" destId="{3BF50F54-3B15-49F4-8C66-D8F355BE257B}" srcOrd="0" destOrd="0" parTransId="{6A05285A-DEA6-48C8-840D-C01A83BE757F}" sibTransId="{7192ED94-DE53-4684-B562-FAF104590EC7}"/>
    <dgm:cxn modelId="{C944D536-447C-4DF4-B3AB-DDDE7048365C}" type="presOf" srcId="{0E12DA9B-667F-4492-8F07-7EA28BB2CD1D}" destId="{091E586F-5892-41F5-B025-06B5F95EB59C}" srcOrd="0" destOrd="0" presId="urn:microsoft.com/office/officeart/2005/8/layout/hierarchy3"/>
    <dgm:cxn modelId="{5B6ED379-7E19-4499-A5D3-5AFCF4AD7AEE}" type="presOf" srcId="{C113D3A3-0B6D-4C7D-BAC2-33AC3D272B54}" destId="{DB5E63CD-64D4-4712-BBD9-2568B0334412}" srcOrd="0" destOrd="0" presId="urn:microsoft.com/office/officeart/2005/8/layout/hierarchy3"/>
    <dgm:cxn modelId="{2782FE62-2964-4983-A4C8-112F97B57673}" type="presOf" srcId="{12B84689-3AB5-42C3-8BB3-65C4604E5826}" destId="{A6769708-83F7-4891-AE60-2CB86FADEF70}" srcOrd="0" destOrd="0" presId="urn:microsoft.com/office/officeart/2005/8/layout/hierarchy3"/>
    <dgm:cxn modelId="{035DF1C2-EDFF-46E1-AF33-A8A9FCC462AD}" srcId="{AA3058F0-F8F1-467A-83E7-3B03DA255B0B}" destId="{5A78D982-F40B-45AC-80DE-140D32CB36A9}" srcOrd="3" destOrd="0" parTransId="{C113D3A3-0B6D-4C7D-BAC2-33AC3D272B54}" sibTransId="{ED982024-829F-4AB2-9149-EF40B13F06FD}"/>
    <dgm:cxn modelId="{C8F7F16F-2A86-46C4-A318-062E7C75ADBC}" srcId="{5BD11342-5578-428C-97AE-9BEFE2485E27}" destId="{6D64D55B-3CB6-4DCA-9D1A-7F37B662B2FB}" srcOrd="1" destOrd="0" parTransId="{9B2357D6-B8D6-499B-9A59-5FB638760CD8}" sibTransId="{DE28ECC7-992A-4AEA-94BE-C52F7830A0FC}"/>
    <dgm:cxn modelId="{F3C6817A-404B-4020-AFB1-53EF62FEFE26}" type="presOf" srcId="{A33B0068-B16E-4328-974B-A1A3457FC4EF}" destId="{A3985A53-DEF4-415D-B919-E4B5093481C6}" srcOrd="0" destOrd="0" presId="urn:microsoft.com/office/officeart/2005/8/layout/hierarchy3"/>
    <dgm:cxn modelId="{5C70F037-7E78-483D-B712-A9B083F5D002}" type="presOf" srcId="{ABE1F6CF-3E92-42D7-822B-0FD03378939C}" destId="{BC839C3A-EC25-43A1-B3F2-9358EF681C57}" srcOrd="0" destOrd="0" presId="urn:microsoft.com/office/officeart/2005/8/layout/hierarchy3"/>
    <dgm:cxn modelId="{01D33871-A080-4431-A34D-E215F2A316BD}" type="presOf" srcId="{E3A6802D-ACFC-4239-B5F6-E3C7872B8D39}" destId="{29EDFEA0-F7AB-4AA9-84BC-8C976EEEC721}" srcOrd="0" destOrd="0" presId="urn:microsoft.com/office/officeart/2005/8/layout/hierarchy3"/>
    <dgm:cxn modelId="{5CEDB6A5-D32F-40D1-BDF0-1D6BB3C4AEEE}" type="presOf" srcId="{07FC1077-2257-410B-833B-4AF9868B96F8}" destId="{AF8535CB-7CCC-441F-BD29-4B00EF110080}" srcOrd="1" destOrd="0" presId="urn:microsoft.com/office/officeart/2005/8/layout/hierarchy3"/>
    <dgm:cxn modelId="{0EC8DFCA-16C3-4DDE-B5E7-4EB3E8A14315}" type="presParOf" srcId="{7303271A-88B4-4183-B273-CD8400D0E4CA}" destId="{C600912E-E864-463D-B7DC-AC3350023774}" srcOrd="0" destOrd="0" presId="urn:microsoft.com/office/officeart/2005/8/layout/hierarchy3"/>
    <dgm:cxn modelId="{697F75C1-42E5-457B-BD1A-69628ABED594}" type="presParOf" srcId="{C600912E-E864-463D-B7DC-AC3350023774}" destId="{76667EB4-92E5-4AE0-A939-BE41CE1CACCC}" srcOrd="0" destOrd="0" presId="urn:microsoft.com/office/officeart/2005/8/layout/hierarchy3"/>
    <dgm:cxn modelId="{C3C7E236-8346-49DD-8514-302046C37DF7}" type="presParOf" srcId="{76667EB4-92E5-4AE0-A939-BE41CE1CACCC}" destId="{9350268A-B658-476C-A1FC-AD308A83364C}" srcOrd="0" destOrd="0" presId="urn:microsoft.com/office/officeart/2005/8/layout/hierarchy3"/>
    <dgm:cxn modelId="{EC4BFC3E-E9C2-4954-B8F4-1A5E4AAEAAD4}" type="presParOf" srcId="{76667EB4-92E5-4AE0-A939-BE41CE1CACCC}" destId="{E9AA3E0E-34C9-4DA5-B7A9-8A5FDC36D21F}" srcOrd="1" destOrd="0" presId="urn:microsoft.com/office/officeart/2005/8/layout/hierarchy3"/>
    <dgm:cxn modelId="{605A17B8-FCAE-4373-956A-23C722BB0DEE}" type="presParOf" srcId="{C600912E-E864-463D-B7DC-AC3350023774}" destId="{9587F6EA-E989-425E-804F-359B1F7F5E15}" srcOrd="1" destOrd="0" presId="urn:microsoft.com/office/officeart/2005/8/layout/hierarchy3"/>
    <dgm:cxn modelId="{572B5A89-F706-48DD-A7E8-636DF6A4B5EF}" type="presParOf" srcId="{9587F6EA-E989-425E-804F-359B1F7F5E15}" destId="{A59CC3CC-80D2-4FC9-A922-7EB92D5CC5AA}" srcOrd="0" destOrd="0" presId="urn:microsoft.com/office/officeart/2005/8/layout/hierarchy3"/>
    <dgm:cxn modelId="{8C8C7A4C-A9D4-4DEE-A682-1ACB4E6326E0}" type="presParOf" srcId="{9587F6EA-E989-425E-804F-359B1F7F5E15}" destId="{3477F87B-EE32-4A16-BF33-88C28AC0C1C1}" srcOrd="1" destOrd="0" presId="urn:microsoft.com/office/officeart/2005/8/layout/hierarchy3"/>
    <dgm:cxn modelId="{7C5E3BBC-844F-4A25-8C85-9D77A86B4F84}" type="presParOf" srcId="{9587F6EA-E989-425E-804F-359B1F7F5E15}" destId="{A3985A53-DEF4-415D-B919-E4B5093481C6}" srcOrd="2" destOrd="0" presId="urn:microsoft.com/office/officeart/2005/8/layout/hierarchy3"/>
    <dgm:cxn modelId="{3BBD3634-4DD1-4805-8F74-DB2E89E4C5CA}" type="presParOf" srcId="{9587F6EA-E989-425E-804F-359B1F7F5E15}" destId="{A6769708-83F7-4891-AE60-2CB86FADEF70}" srcOrd="3" destOrd="0" presId="urn:microsoft.com/office/officeart/2005/8/layout/hierarchy3"/>
    <dgm:cxn modelId="{310D7AD9-BE76-441A-8D5D-F82226BB621D}" type="presParOf" srcId="{9587F6EA-E989-425E-804F-359B1F7F5E15}" destId="{EBE92774-4337-44EA-85A7-2743DB01EB0C}" srcOrd="4" destOrd="0" presId="urn:microsoft.com/office/officeart/2005/8/layout/hierarchy3"/>
    <dgm:cxn modelId="{B34CF554-99D0-4628-AAFE-7F76EE0CF1AD}" type="presParOf" srcId="{9587F6EA-E989-425E-804F-359B1F7F5E15}" destId="{BC839C3A-EC25-43A1-B3F2-9358EF681C57}" srcOrd="5" destOrd="0" presId="urn:microsoft.com/office/officeart/2005/8/layout/hierarchy3"/>
    <dgm:cxn modelId="{EA63A53E-8611-4462-BF81-F1536BD6A8DD}" type="presParOf" srcId="{9587F6EA-E989-425E-804F-359B1F7F5E15}" destId="{DB5E63CD-64D4-4712-BBD9-2568B0334412}" srcOrd="6" destOrd="0" presId="urn:microsoft.com/office/officeart/2005/8/layout/hierarchy3"/>
    <dgm:cxn modelId="{5795B4E1-38FE-4853-893E-45487D906E1A}" type="presParOf" srcId="{9587F6EA-E989-425E-804F-359B1F7F5E15}" destId="{25E1F553-0AD7-4511-A4F0-A6FB89B539C5}" srcOrd="7" destOrd="0" presId="urn:microsoft.com/office/officeart/2005/8/layout/hierarchy3"/>
    <dgm:cxn modelId="{EF5C8EA4-9006-4DE0-B358-2C7284DC1AA0}" type="presParOf" srcId="{9587F6EA-E989-425E-804F-359B1F7F5E15}" destId="{091E586F-5892-41F5-B025-06B5F95EB59C}" srcOrd="8" destOrd="0" presId="urn:microsoft.com/office/officeart/2005/8/layout/hierarchy3"/>
    <dgm:cxn modelId="{C4C8B28C-CA1E-4182-BF42-44FA9A6E6CFC}" type="presParOf" srcId="{9587F6EA-E989-425E-804F-359B1F7F5E15}" destId="{6EBEF172-4AFF-496D-B8B9-038AD119B42E}" srcOrd="9" destOrd="0" presId="urn:microsoft.com/office/officeart/2005/8/layout/hierarchy3"/>
    <dgm:cxn modelId="{1E68FF59-7AA5-4324-84F2-FAC317AE40C7}" type="presParOf" srcId="{7303271A-88B4-4183-B273-CD8400D0E4CA}" destId="{1FDBDC40-E3A0-4F23-903B-54D23747B1EB}" srcOrd="1" destOrd="0" presId="urn:microsoft.com/office/officeart/2005/8/layout/hierarchy3"/>
    <dgm:cxn modelId="{7D9D695C-674D-42B9-B3BE-411C1F77D9A5}" type="presParOf" srcId="{1FDBDC40-E3A0-4F23-903B-54D23747B1EB}" destId="{38CF0F0D-C9B2-4AED-84EF-A7DA2CB0E864}" srcOrd="0" destOrd="0" presId="urn:microsoft.com/office/officeart/2005/8/layout/hierarchy3"/>
    <dgm:cxn modelId="{B2CFC0A7-7041-49C8-92D0-DCCD9AD32397}" type="presParOf" srcId="{38CF0F0D-C9B2-4AED-84EF-A7DA2CB0E864}" destId="{D11F9B51-C7A0-4D66-A21F-F0223463ECAC}" srcOrd="0" destOrd="0" presId="urn:microsoft.com/office/officeart/2005/8/layout/hierarchy3"/>
    <dgm:cxn modelId="{11CE7367-73A2-43E7-B511-8AA5F1C7087E}" type="presParOf" srcId="{38CF0F0D-C9B2-4AED-84EF-A7DA2CB0E864}" destId="{8C5E7EAA-660E-4FC8-AB57-EDB75BFE470C}" srcOrd="1" destOrd="0" presId="urn:microsoft.com/office/officeart/2005/8/layout/hierarchy3"/>
    <dgm:cxn modelId="{9E261486-E611-47B5-A4C3-96EED51DEABC}" type="presParOf" srcId="{1FDBDC40-E3A0-4F23-903B-54D23747B1EB}" destId="{3355446F-82C5-4852-B9D4-70438B8B8DB6}" srcOrd="1" destOrd="0" presId="urn:microsoft.com/office/officeart/2005/8/layout/hierarchy3"/>
    <dgm:cxn modelId="{6ECD2A57-EDF2-40DB-B1D5-1A7ACE3A8536}" type="presParOf" srcId="{3355446F-82C5-4852-B9D4-70438B8B8DB6}" destId="{C8D721BB-A72D-4B23-9E06-F5BBA404AC5D}" srcOrd="0" destOrd="0" presId="urn:microsoft.com/office/officeart/2005/8/layout/hierarchy3"/>
    <dgm:cxn modelId="{57B18904-88D2-478A-9A93-E9EBFF18ED6B}" type="presParOf" srcId="{3355446F-82C5-4852-B9D4-70438B8B8DB6}" destId="{F9016AEA-96C3-48E5-AD07-B1DFC3B76F38}" srcOrd="1" destOrd="0" presId="urn:microsoft.com/office/officeart/2005/8/layout/hierarchy3"/>
    <dgm:cxn modelId="{C506D2AE-CF82-46F1-9CA6-1A633591C3ED}" type="presParOf" srcId="{3355446F-82C5-4852-B9D4-70438B8B8DB6}" destId="{92CC52DA-BF69-48CE-A663-8707C90CCB1F}" srcOrd="2" destOrd="0" presId="urn:microsoft.com/office/officeart/2005/8/layout/hierarchy3"/>
    <dgm:cxn modelId="{519A7731-0FB1-4429-8E29-74F7120B9950}" type="presParOf" srcId="{3355446F-82C5-4852-B9D4-70438B8B8DB6}" destId="{A4179E47-6792-4D9A-87CD-423ED40114A1}" srcOrd="3" destOrd="0" presId="urn:microsoft.com/office/officeart/2005/8/layout/hierarchy3"/>
    <dgm:cxn modelId="{807CBD47-C861-4D62-867A-7C177F65C11B}" type="presParOf" srcId="{3355446F-82C5-4852-B9D4-70438B8B8DB6}" destId="{51C1D874-50AC-4DDD-BD84-2789B6D5147B}" srcOrd="4" destOrd="0" presId="urn:microsoft.com/office/officeart/2005/8/layout/hierarchy3"/>
    <dgm:cxn modelId="{3413E737-076C-424C-8159-F26538B3E299}" type="presParOf" srcId="{3355446F-82C5-4852-B9D4-70438B8B8DB6}" destId="{D763B699-115F-400C-85E8-EB8123E170D3}" srcOrd="5" destOrd="0" presId="urn:microsoft.com/office/officeart/2005/8/layout/hierarchy3"/>
    <dgm:cxn modelId="{588D27A9-46DC-44D0-A48A-1615450B6542}" type="presParOf" srcId="{7303271A-88B4-4183-B273-CD8400D0E4CA}" destId="{5A675054-4D74-460B-99D9-109E19148696}" srcOrd="2" destOrd="0" presId="urn:microsoft.com/office/officeart/2005/8/layout/hierarchy3"/>
    <dgm:cxn modelId="{F5B09560-5675-476F-820D-E248E81E7DDB}" type="presParOf" srcId="{5A675054-4D74-460B-99D9-109E19148696}" destId="{2F0A8657-FD97-4746-943F-1643B438765F}" srcOrd="0" destOrd="0" presId="urn:microsoft.com/office/officeart/2005/8/layout/hierarchy3"/>
    <dgm:cxn modelId="{88EE9E80-F7A6-4D78-B818-A393FF3CD335}" type="presParOf" srcId="{2F0A8657-FD97-4746-943F-1643B438765F}" destId="{7A3270BF-9A68-48AB-ABC6-EFF0CDED3C66}" srcOrd="0" destOrd="0" presId="urn:microsoft.com/office/officeart/2005/8/layout/hierarchy3"/>
    <dgm:cxn modelId="{FECF60D6-CC27-49A1-B493-1D15B5ACB5EC}" type="presParOf" srcId="{2F0A8657-FD97-4746-943F-1643B438765F}" destId="{AF8535CB-7CCC-441F-BD29-4B00EF110080}" srcOrd="1" destOrd="0" presId="urn:microsoft.com/office/officeart/2005/8/layout/hierarchy3"/>
    <dgm:cxn modelId="{0A5C447B-BDA3-40C8-8D79-AC23A65EB787}" type="presParOf" srcId="{5A675054-4D74-460B-99D9-109E19148696}" destId="{2DF7B64B-BEF0-4469-81B7-CAE4DE4C5670}" srcOrd="1" destOrd="0" presId="urn:microsoft.com/office/officeart/2005/8/layout/hierarchy3"/>
    <dgm:cxn modelId="{921476DF-ED8C-4DA4-A6EE-8C1B7D5D7071}" type="presParOf" srcId="{2DF7B64B-BEF0-4469-81B7-CAE4DE4C5670}" destId="{29EDFEA0-F7AB-4AA9-84BC-8C976EEEC721}" srcOrd="0" destOrd="0" presId="urn:microsoft.com/office/officeart/2005/8/layout/hierarchy3"/>
    <dgm:cxn modelId="{CA7C5B4E-A5A1-45C7-9C8D-D43EA6B79712}" type="presParOf" srcId="{2DF7B64B-BEF0-4469-81B7-CAE4DE4C5670}" destId="{8FC12A3B-43CA-497A-80C4-3C0F4A407F49}" srcOrd="1" destOrd="0" presId="urn:microsoft.com/office/officeart/2005/8/layout/hierarchy3"/>
    <dgm:cxn modelId="{B06758B8-27EB-4C7B-91CA-2CC657FD134A}" type="presParOf" srcId="{2DF7B64B-BEF0-4469-81B7-CAE4DE4C5670}" destId="{A93693CE-3321-48C6-A7D0-93F7DC2A5C5E}" srcOrd="2" destOrd="0" presId="urn:microsoft.com/office/officeart/2005/8/layout/hierarchy3"/>
    <dgm:cxn modelId="{7EEB625C-BF84-44F9-A2FB-B58390AC3B10}" type="presParOf" srcId="{2DF7B64B-BEF0-4469-81B7-CAE4DE4C5670}" destId="{F471A96D-EFD6-47CB-A31F-5B719A20184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50268A-B658-476C-A1FC-AD308A83364C}">
      <dsp:nvSpPr>
        <dsp:cNvPr id="0" name=""/>
        <dsp:cNvSpPr/>
      </dsp:nvSpPr>
      <dsp:spPr>
        <a:xfrm>
          <a:off x="37574" y="1793"/>
          <a:ext cx="1992426" cy="839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Налоговые –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6 182,2</a:t>
          </a:r>
          <a:endParaRPr lang="ru-RU" sz="2000" kern="1200" dirty="0"/>
        </a:p>
      </dsp:txBody>
      <dsp:txXfrm>
        <a:off x="62160" y="26379"/>
        <a:ext cx="1943254" cy="790241"/>
      </dsp:txXfrm>
    </dsp:sp>
    <dsp:sp modelId="{A59CC3CC-80D2-4FC9-A922-7EB92D5CC5AA}">
      <dsp:nvSpPr>
        <dsp:cNvPr id="0" name=""/>
        <dsp:cNvSpPr/>
      </dsp:nvSpPr>
      <dsp:spPr>
        <a:xfrm>
          <a:off x="236816" y="841206"/>
          <a:ext cx="199242" cy="496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737"/>
              </a:lnTo>
              <a:lnTo>
                <a:pt x="199242" y="496737"/>
              </a:lnTo>
            </a:path>
          </a:pathLst>
        </a:custGeom>
        <a:noFill/>
        <a:ln w="55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77F87B-EE32-4A16-BF33-88C28AC0C1C1}">
      <dsp:nvSpPr>
        <dsp:cNvPr id="0" name=""/>
        <dsp:cNvSpPr/>
      </dsp:nvSpPr>
      <dsp:spPr>
        <a:xfrm>
          <a:off x="436059" y="1037855"/>
          <a:ext cx="2343370" cy="600178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 - 1905,3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3638" y="1055434"/>
        <a:ext cx="2308212" cy="565020"/>
      </dsp:txXfrm>
    </dsp:sp>
    <dsp:sp modelId="{A3985A53-DEF4-415D-B919-E4B5093481C6}">
      <dsp:nvSpPr>
        <dsp:cNvPr id="0" name=""/>
        <dsp:cNvSpPr/>
      </dsp:nvSpPr>
      <dsp:spPr>
        <a:xfrm>
          <a:off x="236816" y="841206"/>
          <a:ext cx="199242" cy="1386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772"/>
              </a:lnTo>
              <a:lnTo>
                <a:pt x="199242" y="1386772"/>
              </a:lnTo>
            </a:path>
          </a:pathLst>
        </a:custGeom>
        <a:noFill/>
        <a:ln w="55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69708-83F7-4891-AE60-2CB86FADEF70}">
      <dsp:nvSpPr>
        <dsp:cNvPr id="0" name=""/>
        <dsp:cNvSpPr/>
      </dsp:nvSpPr>
      <dsp:spPr>
        <a:xfrm>
          <a:off x="436059" y="1834682"/>
          <a:ext cx="1258550" cy="78659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Единый сельскохозяйственный налог – 1669,8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9098" y="1857721"/>
        <a:ext cx="1212472" cy="740515"/>
      </dsp:txXfrm>
    </dsp:sp>
    <dsp:sp modelId="{EBE92774-4337-44EA-85A7-2743DB01EB0C}">
      <dsp:nvSpPr>
        <dsp:cNvPr id="0" name=""/>
        <dsp:cNvSpPr/>
      </dsp:nvSpPr>
      <dsp:spPr>
        <a:xfrm>
          <a:off x="236816" y="841206"/>
          <a:ext cx="211110" cy="2072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2482"/>
              </a:lnTo>
              <a:lnTo>
                <a:pt x="211110" y="2072482"/>
              </a:lnTo>
            </a:path>
          </a:pathLst>
        </a:custGeom>
        <a:noFill/>
        <a:ln w="55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839C3A-EC25-43A1-B3F2-9358EF681C57}">
      <dsp:nvSpPr>
        <dsp:cNvPr id="0" name=""/>
        <dsp:cNvSpPr/>
      </dsp:nvSpPr>
      <dsp:spPr>
        <a:xfrm>
          <a:off x="447927" y="2717429"/>
          <a:ext cx="2343370" cy="392518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Налог на имущество физических лиц – 132,7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9423" y="2728925"/>
        <a:ext cx="2320378" cy="369526"/>
      </dsp:txXfrm>
    </dsp:sp>
    <dsp:sp modelId="{DB5E63CD-64D4-4712-BBD9-2568B0334412}">
      <dsp:nvSpPr>
        <dsp:cNvPr id="0" name=""/>
        <dsp:cNvSpPr/>
      </dsp:nvSpPr>
      <dsp:spPr>
        <a:xfrm>
          <a:off x="236816" y="841206"/>
          <a:ext cx="211110" cy="2608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8400"/>
              </a:lnTo>
              <a:lnTo>
                <a:pt x="211110" y="2608400"/>
              </a:lnTo>
            </a:path>
          </a:pathLst>
        </a:custGeom>
        <a:noFill/>
        <a:ln w="55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1F553-0AD7-4511-A4F0-A6FB89B539C5}">
      <dsp:nvSpPr>
        <dsp:cNvPr id="0" name=""/>
        <dsp:cNvSpPr/>
      </dsp:nvSpPr>
      <dsp:spPr>
        <a:xfrm>
          <a:off x="447927" y="3266944"/>
          <a:ext cx="2335730" cy="365325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Земельный налог –2454,7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8627" y="3277644"/>
        <a:ext cx="2314330" cy="343925"/>
      </dsp:txXfrm>
    </dsp:sp>
    <dsp:sp modelId="{091E586F-5892-41F5-B025-06B5F95EB59C}">
      <dsp:nvSpPr>
        <dsp:cNvPr id="0" name=""/>
        <dsp:cNvSpPr/>
      </dsp:nvSpPr>
      <dsp:spPr>
        <a:xfrm>
          <a:off x="236816" y="841206"/>
          <a:ext cx="211110" cy="3181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1661"/>
              </a:lnTo>
              <a:lnTo>
                <a:pt x="211110" y="3181661"/>
              </a:lnTo>
            </a:path>
          </a:pathLst>
        </a:custGeom>
        <a:noFill/>
        <a:ln w="55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BEF172-4AFF-496D-B8B9-038AD119B42E}">
      <dsp:nvSpPr>
        <dsp:cNvPr id="0" name=""/>
        <dsp:cNvSpPr/>
      </dsp:nvSpPr>
      <dsp:spPr>
        <a:xfrm>
          <a:off x="447927" y="3813579"/>
          <a:ext cx="2343370" cy="418578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Государственная пошлина  - 19,7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0187" y="3825839"/>
        <a:ext cx="2318850" cy="394058"/>
      </dsp:txXfrm>
    </dsp:sp>
    <dsp:sp modelId="{D11F9B51-C7A0-4D66-A21F-F0223463ECAC}">
      <dsp:nvSpPr>
        <dsp:cNvPr id="0" name=""/>
        <dsp:cNvSpPr/>
      </dsp:nvSpPr>
      <dsp:spPr>
        <a:xfrm>
          <a:off x="2774241" y="1793"/>
          <a:ext cx="1992426" cy="839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Неналоговые –225,3</a:t>
          </a:r>
          <a:endParaRPr lang="ru-RU" sz="2000" kern="1200" dirty="0"/>
        </a:p>
      </dsp:txBody>
      <dsp:txXfrm>
        <a:off x="2798827" y="26379"/>
        <a:ext cx="1943254" cy="790241"/>
      </dsp:txXfrm>
    </dsp:sp>
    <dsp:sp modelId="{C8D721BB-A72D-4B23-9E06-F5BBA404AC5D}">
      <dsp:nvSpPr>
        <dsp:cNvPr id="0" name=""/>
        <dsp:cNvSpPr/>
      </dsp:nvSpPr>
      <dsp:spPr>
        <a:xfrm>
          <a:off x="2973483" y="841206"/>
          <a:ext cx="199242" cy="84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6288"/>
              </a:lnTo>
              <a:lnTo>
                <a:pt x="199242" y="846288"/>
              </a:lnTo>
            </a:path>
          </a:pathLst>
        </a:custGeom>
        <a:noFill/>
        <a:ln w="55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16AEA-96C3-48E5-AD07-B1DFC3B76F38}">
      <dsp:nvSpPr>
        <dsp:cNvPr id="0" name=""/>
        <dsp:cNvSpPr/>
      </dsp:nvSpPr>
      <dsp:spPr>
        <a:xfrm>
          <a:off x="3172726" y="1037855"/>
          <a:ext cx="2229987" cy="1299279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имущества, находящегося в государственной и муниципальной собственности – 118,6</a:t>
          </a:r>
        </a:p>
      </dsp:txBody>
      <dsp:txXfrm>
        <a:off x="3210781" y="1075910"/>
        <a:ext cx="2153877" cy="1223169"/>
      </dsp:txXfrm>
    </dsp:sp>
    <dsp:sp modelId="{92CC52DA-BF69-48CE-A663-8707C90CCB1F}">
      <dsp:nvSpPr>
        <dsp:cNvPr id="0" name=""/>
        <dsp:cNvSpPr/>
      </dsp:nvSpPr>
      <dsp:spPr>
        <a:xfrm>
          <a:off x="2973483" y="841206"/>
          <a:ext cx="199242" cy="2085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5873"/>
              </a:lnTo>
              <a:lnTo>
                <a:pt x="199242" y="2085873"/>
              </a:lnTo>
            </a:path>
          </a:pathLst>
        </a:custGeom>
        <a:noFill/>
        <a:ln w="55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79E47-6792-4D9A-87CD-423ED40114A1}">
      <dsp:nvSpPr>
        <dsp:cNvPr id="0" name=""/>
        <dsp:cNvSpPr/>
      </dsp:nvSpPr>
      <dsp:spPr>
        <a:xfrm>
          <a:off x="3172726" y="2533783"/>
          <a:ext cx="3261306" cy="78659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Доходы от оказания платных услуг и компенсация затрат государства -96,7</a:t>
          </a:r>
        </a:p>
      </dsp:txBody>
      <dsp:txXfrm>
        <a:off x="3195765" y="2556822"/>
        <a:ext cx="3215228" cy="740515"/>
      </dsp:txXfrm>
    </dsp:sp>
    <dsp:sp modelId="{51C1D874-50AC-4DDD-BD84-2789B6D5147B}">
      <dsp:nvSpPr>
        <dsp:cNvPr id="0" name=""/>
        <dsp:cNvSpPr/>
      </dsp:nvSpPr>
      <dsp:spPr>
        <a:xfrm>
          <a:off x="2973483" y="841206"/>
          <a:ext cx="222034" cy="2965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5572"/>
              </a:lnTo>
              <a:lnTo>
                <a:pt x="222034" y="2965572"/>
              </a:lnTo>
            </a:path>
          </a:pathLst>
        </a:custGeom>
        <a:noFill/>
        <a:ln w="55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3B699-115F-400C-85E8-EB8123E170D3}">
      <dsp:nvSpPr>
        <dsp:cNvPr id="0" name=""/>
        <dsp:cNvSpPr/>
      </dsp:nvSpPr>
      <dsp:spPr>
        <a:xfrm>
          <a:off x="3195518" y="3566251"/>
          <a:ext cx="2168079" cy="481057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Штрафы, санкции, возмещение ущерба – 10,0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09608" y="3580341"/>
        <a:ext cx="2139899" cy="452877"/>
      </dsp:txXfrm>
    </dsp:sp>
    <dsp:sp modelId="{7A3270BF-9A68-48AB-ABC6-EFF0CDED3C66}">
      <dsp:nvSpPr>
        <dsp:cNvPr id="0" name=""/>
        <dsp:cNvSpPr/>
      </dsp:nvSpPr>
      <dsp:spPr>
        <a:xfrm>
          <a:off x="5197006" y="1793"/>
          <a:ext cx="2995019" cy="839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Безвозмездные поступления -3 347,0</a:t>
          </a:r>
          <a:endParaRPr lang="ru-RU" sz="2000" kern="1200" dirty="0"/>
        </a:p>
      </dsp:txBody>
      <dsp:txXfrm>
        <a:off x="5221592" y="26379"/>
        <a:ext cx="2945847" cy="790241"/>
      </dsp:txXfrm>
    </dsp:sp>
    <dsp:sp modelId="{29EDFEA0-F7AB-4AA9-84BC-8C976EEEC721}">
      <dsp:nvSpPr>
        <dsp:cNvPr id="0" name=""/>
        <dsp:cNvSpPr/>
      </dsp:nvSpPr>
      <dsp:spPr>
        <a:xfrm>
          <a:off x="5496508" y="841206"/>
          <a:ext cx="287482" cy="424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961"/>
              </a:lnTo>
              <a:lnTo>
                <a:pt x="287482" y="424961"/>
              </a:lnTo>
            </a:path>
          </a:pathLst>
        </a:custGeom>
        <a:noFill/>
        <a:ln w="55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12A3B-43CA-497A-80C4-3C0F4A407F49}">
      <dsp:nvSpPr>
        <dsp:cNvPr id="0" name=""/>
        <dsp:cNvSpPr/>
      </dsp:nvSpPr>
      <dsp:spPr>
        <a:xfrm>
          <a:off x="5783991" y="1039491"/>
          <a:ext cx="2233599" cy="45335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Дотации – 3 094,0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97269" y="1052769"/>
        <a:ext cx="2207043" cy="426797"/>
      </dsp:txXfrm>
    </dsp:sp>
    <dsp:sp modelId="{A93693CE-3321-48C6-A7D0-93F7DC2A5C5E}">
      <dsp:nvSpPr>
        <dsp:cNvPr id="0" name=""/>
        <dsp:cNvSpPr/>
      </dsp:nvSpPr>
      <dsp:spPr>
        <a:xfrm>
          <a:off x="5496508" y="841206"/>
          <a:ext cx="299501" cy="1065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5704"/>
              </a:lnTo>
              <a:lnTo>
                <a:pt x="299501" y="1065704"/>
              </a:lnTo>
            </a:path>
          </a:pathLst>
        </a:custGeom>
        <a:noFill/>
        <a:ln w="55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71A96D-EFD6-47CB-A31F-5B719A20184A}">
      <dsp:nvSpPr>
        <dsp:cNvPr id="0" name=""/>
        <dsp:cNvSpPr/>
      </dsp:nvSpPr>
      <dsp:spPr>
        <a:xfrm>
          <a:off x="5796010" y="1687857"/>
          <a:ext cx="2220208" cy="438109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Субвенции -253,0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808842" y="1700689"/>
        <a:ext cx="2194544" cy="412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D39D1B4-463C-4EB2-BCCA-7EE29C6C8167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93EC01-00A7-4993-A806-74B2BCE0D7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5A8EB6-C4AA-4915-8494-75DD5FD78492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6986DA-D8E2-4284-BC9C-27D51DB534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613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4DC34-33B8-47CA-918D-72EF385D51C3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86D2-837C-47FD-A529-32A24FD0F0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653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3990D-4AE6-4A48-AB55-62DBE4F304B8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93C97-6887-4909-89F3-53C7FCE5DE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159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2C3CF-E28D-4087-96A9-96E38DB7F802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1F9C7-602C-4F5B-9D90-7EBEDFD8C2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391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Нашивка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8FA3AE-9CBA-4E00-9343-E1DE0F84CC79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882B6-2C8B-454D-A77F-1C33BB432B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71846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BB9514-EDE9-4008-B8FA-16D91854F38F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DA7D6-EDD3-49BF-9D82-6A6100956D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04708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569C42-54AE-409F-AA2D-0E319620EBEE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2B73F-F363-4404-AB5F-317457CBF8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0820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E022C4-1A95-4635-AB2D-29DFFA1F1D99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13669-5A87-4051-8D43-BEC89EB03D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98848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5AD7D-3BC6-4C56-A0AB-23BB2E6826B6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EFC70-4B0E-4836-99AA-C9791A2110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93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304918-A9AB-4883-9153-C9E65634E363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D621-E5B8-453D-B1DE-3F0C416067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569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Нашивка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C2B0661-15A8-41D9-B128-7089EEEB9623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4CA27-9A48-496F-AC1C-26DEA5FA22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65371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4C8EBD51-C334-488F-8605-864F9A17C593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6DA7E96C-E0B2-4D8A-A7D5-29E208B7DD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3" r:id="rId2"/>
    <p:sldLayoutId id="2147483928" r:id="rId3"/>
    <p:sldLayoutId id="2147483929" r:id="rId4"/>
    <p:sldLayoutId id="2147483930" r:id="rId5"/>
    <p:sldLayoutId id="2147483931" r:id="rId6"/>
    <p:sldLayoutId id="2147483924" r:id="rId7"/>
    <p:sldLayoutId id="2147483932" r:id="rId8"/>
    <p:sldLayoutId id="2147483933" r:id="rId9"/>
    <p:sldLayoutId id="2147483925" r:id="rId10"/>
    <p:sldLayoutId id="21474839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332656"/>
            <a:ext cx="576064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Администрация Большекирсановского сельского поселения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81000" y="1214423"/>
            <a:ext cx="8458200" cy="392908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Проект бюджета БОЛЬШЕКИРСАНОВСКОГО</a:t>
            </a:r>
            <a:br>
              <a:rPr lang="ru-RU" i="1" dirty="0" smtClean="0"/>
            </a:br>
            <a:r>
              <a:rPr lang="ru-RU" i="1" dirty="0" smtClean="0"/>
              <a:t>сельского поселения </a:t>
            </a:r>
            <a:br>
              <a:rPr lang="ru-RU" i="1" dirty="0" smtClean="0"/>
            </a:br>
            <a:r>
              <a:rPr lang="ru-RU" i="1" dirty="0" smtClean="0"/>
              <a:t>на 2023 года </a:t>
            </a:r>
            <a:br>
              <a:rPr lang="ru-RU" i="1" dirty="0" smtClean="0"/>
            </a:br>
            <a:r>
              <a:rPr lang="ru-RU" i="1" dirty="0" smtClean="0"/>
              <a:t>и на плановый период 2024 и 2025 годов</a:t>
            </a:r>
            <a:endParaRPr lang="ru-RU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http://dyatlovo.info/files/u678/proverka_10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41325" y="1357313"/>
            <a:ext cx="4273550" cy="4143375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50800" dir="5400000" algn="ctr" rotWithShape="0">
              <a:srgbClr val="7030A0"/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58175" cy="714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1625" y="428625"/>
            <a:ext cx="6357938" cy="923925"/>
          </a:xfrm>
          <a:prstGeom prst="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65000">
                <a:schemeClr val="accent3">
                  <a:tint val="32000"/>
                  <a:satMod val="250000"/>
                </a:schemeClr>
              </a:gs>
              <a:gs pos="100000">
                <a:schemeClr val="accent3">
                  <a:tint val="23000"/>
                  <a:satMod val="300000"/>
                </a:schemeClr>
              </a:gs>
            </a:gsLst>
            <a:lin ang="16200000" scaled="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Защита населения и территории от ЧС природного и техногенного характера, пожарная безопасность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6313" y="1500188"/>
            <a:ext cx="4000500" cy="34163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65000">
                <a:schemeClr val="accent3">
                  <a:tint val="32000"/>
                  <a:satMod val="250000"/>
                </a:schemeClr>
              </a:gs>
              <a:gs pos="100000">
                <a:schemeClr val="accent3">
                  <a:tint val="23000"/>
                  <a:satMod val="30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87350" indent="-3429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R"/>
              <a:defRPr/>
            </a:pP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на организацию и осуществление мероприятий по  защите населения и территории поселения от  чрезвычайных ситуаций природного и техногенного характера, подготовку (обучение) руководящего состава, должностных лиц и специалистов (работников) ГО и ЧС поселений –5,0; на обеспечение пожарной безопасности 10,0 тыс. рублей;</a:t>
            </a:r>
          </a:p>
          <a:p>
            <a:pPr marL="387350" indent="-3429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R"/>
              <a:defRPr/>
            </a:pP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Мероприятия по обеспечению безопасности людей на водных объектах – 1,0 тыс. рублей.</a:t>
            </a:r>
          </a:p>
          <a:p>
            <a:pPr marL="4445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ru-RU" sz="16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 smtClean="0">
                <a:ln w="11430"/>
                <a:solidFill>
                  <a:srgbClr val="E3DED1">
                    <a:lumMod val="2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              НАЦИОНАЛЬНАЯ ЭКОНОМИКА</a:t>
            </a:r>
            <a:r>
              <a:rPr lang="ru-RU" sz="1800" i="1" dirty="0">
                <a:ln w="11430"/>
                <a:solidFill>
                  <a:srgbClr val="E3DED1">
                    <a:lumMod val="2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n-ea"/>
                <a:cs typeface="Arial" panose="020B0604020202020204" pitchFamily="34" charset="0"/>
              </a:rPr>
              <a:t/>
            </a:r>
            <a:br>
              <a:rPr lang="ru-RU" sz="1800" i="1" dirty="0">
                <a:ln w="11430"/>
                <a:solidFill>
                  <a:srgbClr val="E3DED1">
                    <a:lumMod val="2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n-ea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4" name="Содержимое 3"/>
          <p:cNvSpPr txBox="1">
            <a:spLocks/>
          </p:cNvSpPr>
          <p:nvPr/>
        </p:nvSpPr>
        <p:spPr bwMode="auto">
          <a:xfrm>
            <a:off x="392113" y="1196975"/>
            <a:ext cx="8358187" cy="4464050"/>
          </a:xfrm>
          <a:prstGeom prst="rect">
            <a:avLst/>
          </a:prstGeom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мероприятия по страхованию гражданской ответственностью (ГТС)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2023год -15,0тыс.рублей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2024год- 15,0тыс.рублей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2025год – 0,0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00438"/>
            <a:ext cx="8786874" cy="2286016"/>
          </a:xfrm>
          <a:solidFill>
            <a:schemeClr val="accent2">
              <a:lumMod val="20000"/>
              <a:lumOff val="80000"/>
            </a:schemeClr>
          </a:solidFill>
          <a:ln>
            <a:miter lim="800000"/>
            <a:headEnd/>
            <a:tailEnd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-техобслуживание и оплата электроэнергии уличного освещения;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-текущий ремонт памятников;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-озеленение территории поселения и прочие мероприятия по благоустройству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2928958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Жилищно-коммунальное хозяйство</a:t>
            </a:r>
            <a:b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</a:b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на 2023г – 1242,1тыс.рублей </a:t>
            </a:r>
            <a:b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</a:b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на плановый период 2024г -1065,9тыс.рублей </a:t>
            </a:r>
            <a:b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</a:b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и 2025г -1050,6тыс.рублей.</a:t>
            </a:r>
            <a:r>
              <a:rPr lang="ru-RU" sz="2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/>
            </a:r>
            <a:br>
              <a:rPr lang="ru-RU" sz="2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</a:br>
            <a:r>
              <a:rPr lang="ru-RU" sz="18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endParaRPr lang="ru-RU" sz="1800" dirty="0">
              <a:ln w="18415" cmpd="sng">
                <a:solidFill>
                  <a:srgbClr val="00B050"/>
                </a:solidFill>
                <a:prstDash val="solid"/>
              </a:ln>
              <a:solidFill>
                <a:schemeClr val="accent5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71472" y="285728"/>
            <a:ext cx="7786742" cy="52322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КУЛЬТУРА  И  КИНЕМАТОГРАФИЯ</a:t>
            </a:r>
            <a:endParaRPr lang="ru-RU" b="1" i="1" dirty="0">
              <a:ln w="11430"/>
              <a:solidFill>
                <a:schemeClr val="bg2">
                  <a:lumMod val="2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72000" y="1357313"/>
            <a:ext cx="4357688" cy="48577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Создание и сохранение единого культурного пространства на территории сельского  поселения;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- обеспечение доступности населения поселения к культурным ценностям и удовлетворения культурных потребностей граждан;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- организация и проведение фестивалей, конкурсов, торжественных мероприятий </a:t>
            </a:r>
            <a:r>
              <a:rPr lang="ru-RU" sz="1400" b="1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3" y="1428750"/>
            <a:ext cx="4143375" cy="4000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Общий объем расходов по отрасли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«Культура»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2023году –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4 449,6тыс.рублей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857375" y="2000250"/>
            <a:ext cx="6000750" cy="7143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60648"/>
            <a:ext cx="8401050" cy="13573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           Социальная политика</a:t>
            </a:r>
            <a:endParaRPr lang="ru-RU" i="1" dirty="0"/>
          </a:p>
        </p:txBody>
      </p:sp>
      <p:sp>
        <p:nvSpPr>
          <p:cNvPr id="6" name="Содержимое 3"/>
          <p:cNvSpPr txBox="1">
            <a:spLocks/>
          </p:cNvSpPr>
          <p:nvPr/>
        </p:nvSpPr>
        <p:spPr bwMode="auto">
          <a:xfrm>
            <a:off x="500063" y="1844675"/>
            <a:ext cx="8358187" cy="3960589"/>
          </a:xfrm>
          <a:prstGeom prst="rect">
            <a:avLst/>
          </a:prstGeom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Расходы по выплате государственной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пенсии за выслугу лет муниципальных служащих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2023год -92,6тыс.рублей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2024год- 98,2тыс.рублей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2025год – 102,2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857375" y="2000250"/>
            <a:ext cx="6000750" cy="7143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60648"/>
            <a:ext cx="8401050" cy="13573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        Физическая культура и спорт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endParaRPr lang="ru-RU" i="1" dirty="0"/>
          </a:p>
        </p:txBody>
      </p:sp>
      <p:sp>
        <p:nvSpPr>
          <p:cNvPr id="6" name="Содержимое 3"/>
          <p:cNvSpPr txBox="1">
            <a:spLocks/>
          </p:cNvSpPr>
          <p:nvPr/>
        </p:nvSpPr>
        <p:spPr bwMode="auto">
          <a:xfrm>
            <a:off x="500063" y="1844675"/>
            <a:ext cx="8358187" cy="4156075"/>
          </a:xfrm>
          <a:prstGeom prst="rect">
            <a:avLst/>
          </a:prstGeom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Приобретение призов на спортивные мероприятия 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2023год -30,0тыс.рублей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плановый период 2024-2025годы -10,0тыс.рублей, ежегодно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3500438"/>
            <a:ext cx="8229600" cy="250031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Основные направления бюджетной и налоговой политики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Большекирсановского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сельского поселения;</a:t>
            </a: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Прогноз социально-экономического развития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Большекирсановского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сельского поселения на очередной финансовый год и плановый период;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Оценка ожидаемого исполнения бюджета на текущий финансовый год;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Расчёты по налоговым и неналоговым  доходах бюджета .</a:t>
            </a: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00042"/>
            <a:ext cx="8229600" cy="314327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Проект бюджета </a:t>
            </a:r>
            <a:r>
              <a:rPr lang="ru-RU" sz="2800" dirty="0" err="1" smtClean="0"/>
              <a:t>Большекирсановского</a:t>
            </a:r>
            <a:r>
              <a:rPr lang="ru-RU" sz="2800" dirty="0" smtClean="0"/>
              <a:t> сельского поселения на 2023 года и на плановый период 2024 и 2025 годов подготовлен в соответствии с требованиями БК РФ и Положения о бюджетном процессе в </a:t>
            </a:r>
            <a:r>
              <a:rPr lang="ru-RU" sz="2800" dirty="0" err="1" smtClean="0"/>
              <a:t>Большекирсановском</a:t>
            </a:r>
            <a:r>
              <a:rPr lang="ru-RU" sz="2800" dirty="0" smtClean="0"/>
              <a:t> сельском поселении: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28625" y="2314575"/>
          <a:ext cx="837247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3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890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57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.Доходы,</a:t>
                      </a:r>
                    </a:p>
                    <a:p>
                      <a:pPr algn="l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всего: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754,5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9 600,9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9 493,0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3925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Из них:</a:t>
                      </a:r>
                    </a:p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6 407,5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6 554,8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6 708,2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575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3 347,0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3 046,1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2 784,8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57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.Расходы,</a:t>
                      </a:r>
                    </a:p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13 366,4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9 600,9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9 493,0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24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.Дефицит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(-),</a:t>
                      </a:r>
                    </a:p>
                    <a:p>
                      <a:pPr algn="l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Профицит(+)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611,9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20638"/>
            <a:ext cx="8893175" cy="22463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Основные параметры проекта решения Собрания депутатов Большекирсановского сельского поселения «О бюджете Большекирсановского сельского поселения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dirty="0" err="1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Матвеево-Курганского</a:t>
            </a:r>
            <a:r>
              <a:rPr lang="ru-RU" sz="2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района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2023 год и на плановый период 2024и 2025годов»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                                                                        (</a:t>
            </a:r>
            <a:r>
              <a:rPr lang="ru-RU" sz="2000" b="1" dirty="0" err="1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тыс.рублей</a:t>
            </a:r>
            <a:r>
              <a:rPr lang="ru-RU" sz="2000" b="1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Доходы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</a:rPr>
              <a:t>Большекирсановского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 сельского поселения на 2023год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9804400" y="2025650"/>
            <a:ext cx="639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itchFamily="18" charset="0"/>
              </a:rPr>
              <a:t>Структура налоговых доходов бюджета </a:t>
            </a:r>
            <a:r>
              <a:rPr lang="ru-RU" sz="2800" i="1" dirty="0" err="1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Большекирсановского</a:t>
            </a:r>
            <a:r>
              <a:rPr lang="ru-RU" sz="2800" i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сельского поселения в </a:t>
            </a:r>
            <a:r>
              <a:rPr lang="ru-RU" sz="2800" i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2023 </a:t>
            </a:r>
            <a:r>
              <a:rPr lang="ru-RU" sz="2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году</a:t>
            </a:r>
            <a:r>
              <a:rPr lang="ru-RU" sz="1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59745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9888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Безвозмездные поступления от других бюджетов бюджетной системы Российской Федерации</a:t>
            </a:r>
            <a:r>
              <a:rPr lang="ru-RU" sz="1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anose="020B0503020204020204" pitchFamily="34" charset="0"/>
                <a:ea typeface="+mn-ea"/>
                <a:cs typeface="+mn-cs"/>
              </a:rPr>
              <a:t/>
            </a:r>
            <a:br>
              <a:rPr lang="ru-RU" sz="1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anose="020B0503020204020204" pitchFamily="34" charset="0"/>
                <a:ea typeface="+mn-ea"/>
                <a:cs typeface="+mn-cs"/>
              </a:rPr>
            </a:b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29260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141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466850" y="2133600"/>
          <a:ext cx="6777038" cy="3549652"/>
        </p:xfrm>
        <a:graphic>
          <a:graphicData uri="http://schemas.openxmlformats.org/drawingml/2006/table">
            <a:tbl>
              <a:tblPr/>
              <a:tblGrid>
                <a:gridCol w="2970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445">
                <a:tc rowSpan="2"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по разделам бюджетной классификации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                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2023год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2024год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45"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всего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13 366,4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9 600,9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9 493,0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06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06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7 249,3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6 568,5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6 758,2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261,3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1 242,1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1 065,9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1 050,6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6416145"/>
                  </a:ext>
                </a:extLst>
              </a:tr>
              <a:tr h="311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4 449,6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1 552,0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1552,0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357166"/>
            <a:ext cx="4972056" cy="142876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</a:rPr>
              <a:t>Бюджетные ассигнования</a:t>
            </a:r>
            <a:b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</a:rPr>
            </a:b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</a:rPr>
              <a:t>по разделам бюджетной классификации 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</a:rPr>
              <a:t>расходов</a:t>
            </a:r>
            <a:b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</a:rPr>
            </a:br>
            <a:endParaRPr lang="ru-RU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40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14313"/>
            <a:ext cx="3857625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2428875"/>
            <a:ext cx="8501062" cy="3429000"/>
          </a:xfrm>
          <a:solidFill>
            <a:srgbClr val="FF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 fontScale="8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всего                                          13 366,4</a:t>
            </a:r>
            <a:endParaRPr lang="ru-RU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том числе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Общегосударственные вопросы         -  7 249,3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оборона                        -     252,8</a:t>
            </a:r>
            <a:endParaRPr lang="ru-RU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правоохранительная деятельность   -       20,0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экономика                    -       15,0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  -  1 242,1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549E39"/>
              </a:buClr>
              <a:buFont typeface="Arial" pitchFamily="34" charset="0"/>
              <a:buChar char="•"/>
              <a:defRPr/>
            </a:pPr>
            <a:r>
              <a:rPr lang="ru-RU" sz="1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Образование                                            -       </a:t>
            </a:r>
            <a:r>
              <a:rPr lang="ru-RU" sz="18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15,0</a:t>
            </a:r>
            <a:endParaRPr lang="ru-RU" sz="1800" b="1" dirty="0">
              <a:solidFill>
                <a:prstClr val="black">
                  <a:lumMod val="95000"/>
                  <a:lumOff val="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Культура, кинематография                  -  4 449,6</a:t>
            </a:r>
            <a:endParaRPr lang="ru-RU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Социальная политика                           -       92,6</a:t>
            </a:r>
            <a:endParaRPr lang="ru-RU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Физическая культура и спорт              -       30,0</a:t>
            </a:r>
            <a:endParaRPr lang="ru-RU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0"/>
            <a:ext cx="8501122" cy="2677656"/>
          </a:xfrm>
          <a:prstGeom prst="rect">
            <a:avLst/>
          </a:prstGeom>
          <a:solidFill>
            <a:srgbClr val="FFFF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         Расходы бюджета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</a:t>
            </a:r>
            <a:r>
              <a:rPr lang="ru-RU" sz="2800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поселения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2023 год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             </a:t>
            </a:r>
            <a:r>
              <a:rPr lang="ru-RU" b="1" i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(по разделам)</a:t>
            </a:r>
            <a:endParaRPr lang="ru-RU" b="1" i="1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0"/>
            <a:ext cx="435768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000108"/>
            <a:ext cx="3346501" cy="25003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Содержание аппарата управления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2023г -7 141,3 тыс.рублей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9624" y="4143380"/>
            <a:ext cx="3346500" cy="1454244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Мобилизационная и вневойсковая подготовка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2023г -252,8 тыс.рублей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71999" y="928670"/>
            <a:ext cx="4464497" cy="264320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-6,0 муниципальных служащих;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- 3,25 технический персонал;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-3,75 обслуживающий персонал;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-Расходы на другие общегосударственные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т.ч.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регистрация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имущества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27985" y="4143380"/>
            <a:ext cx="4608511" cy="1454244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Осуществление первичного воинского учета на территории, где отсутствуют военные комиссариаты.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3714744" y="1928802"/>
            <a:ext cx="642942" cy="357190"/>
          </a:xfrm>
          <a:prstGeom prst="rightArrow">
            <a:avLst>
              <a:gd name="adj1" fmla="val 50000"/>
              <a:gd name="adj2" fmla="val 48717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635896" y="5021560"/>
            <a:ext cx="720080" cy="360040"/>
          </a:xfrm>
          <a:prstGeom prst="rightArrow">
            <a:avLst/>
          </a:prstGeom>
          <a:solidFill>
            <a:schemeClr val="bg2">
              <a:lumMod val="1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Открытая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Зеленый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.xml><?xml version="1.0" encoding="utf-8"?>
<a:themeOverride xmlns:a="http://schemas.openxmlformats.org/drawingml/2006/main">
  <a:clrScheme name="Зеленый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3.xml><?xml version="1.0" encoding="utf-8"?>
<a:themeOverride xmlns:a="http://schemas.openxmlformats.org/drawingml/2006/main">
  <a:clrScheme name="Зеленый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4.xml><?xml version="1.0" encoding="utf-8"?>
<a:themeOverride xmlns:a="http://schemas.openxmlformats.org/drawingml/2006/main">
  <a:clrScheme name="Зеленый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5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</TotalTime>
  <Words>688</Words>
  <Application>Microsoft Office PowerPoint</Application>
  <PresentationFormat>Экран (4:3)</PresentationFormat>
  <Paragraphs>175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Открытая</vt:lpstr>
      <vt:lpstr>Проект бюджета БОЛЬШЕКИРСАНОВСКОГО сельского поселения  на 2023 года  и на плановый период 2024 и 2025 годов</vt:lpstr>
      <vt:lpstr>Проект бюджета Большекирсановского сельского поселения на 2023 года и на плановый период 2024 и 2025 годов подготовлен в соответствии с требованиями БК РФ и Положения о бюджетном процессе в Большекирсановском сельском поселении:</vt:lpstr>
      <vt:lpstr>Презентация PowerPoint</vt:lpstr>
      <vt:lpstr>Доходы Большекирсановского сельского поселения на 2023год</vt:lpstr>
      <vt:lpstr>Структура налоговых доходов бюджета Большекирсановского сельского поселения в 2023 году </vt:lpstr>
      <vt:lpstr>Безвозмездные поступления от других бюджетов бюджетной системы Российской Федерации </vt:lpstr>
      <vt:lpstr>Бюджетные ассигнования по разделам бюджетной классификации расходов </vt:lpstr>
      <vt:lpstr>Презентация PowerPoint</vt:lpstr>
      <vt:lpstr>Презентация PowerPoint</vt:lpstr>
      <vt:lpstr>Презентация PowerPoint</vt:lpstr>
      <vt:lpstr>               НАЦИОНАЛЬНАЯ ЭКОНОМИКА </vt:lpstr>
      <vt:lpstr>  Жилищно-коммунальное хозяйство на 2023г – 1242,1тыс.рублей  на плановый период 2024г -1065,9тыс.рублей  и 2025г -1050,6тыс.рублей.  -</vt:lpstr>
      <vt:lpstr>Презентация PowerPoint</vt:lpstr>
      <vt:lpstr>              Социальная политика</vt:lpstr>
      <vt:lpstr>           Физическая культура и спорт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Екатериновского сельского поселения Матвеево-Курганского района на 2014-2016 годы</dc:title>
  <dc:creator>Виктория</dc:creator>
  <cp:lastModifiedBy>Admin</cp:lastModifiedBy>
  <cp:revision>93</cp:revision>
  <dcterms:created xsi:type="dcterms:W3CDTF">2014-05-11T13:45:39Z</dcterms:created>
  <dcterms:modified xsi:type="dcterms:W3CDTF">2022-11-28T11:01:54Z</dcterms:modified>
</cp:coreProperties>
</file>