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  <p:sldMasterId id="2147483963" r:id="rId2"/>
    <p:sldMasterId id="2147483992" r:id="rId3"/>
    <p:sldMasterId id="2147484021" r:id="rId4"/>
  </p:sldMasterIdLst>
  <p:notesMasterIdLst>
    <p:notesMasterId r:id="rId14"/>
  </p:notesMasterIdLst>
  <p:sldIdLst>
    <p:sldId id="256" r:id="rId5"/>
    <p:sldId id="279" r:id="rId6"/>
    <p:sldId id="258" r:id="rId7"/>
    <p:sldId id="259" r:id="rId8"/>
    <p:sldId id="260" r:id="rId9"/>
    <p:sldId id="269" r:id="rId10"/>
    <p:sldId id="280" r:id="rId11"/>
    <p:sldId id="281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002863972832778E-2"/>
          <c:y val="9.616633909012387E-2"/>
          <c:w val="0.47280098668222242"/>
          <c:h val="0.8596983669552786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664-4079-A182-2117294A03C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42,5%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664-4079-A182-2117294A03C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664-4079-A182-2117294A03C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34,0%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664-4079-A182-2117294A03C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/>
                      <a:t>38,0%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664-4079-A182-2117294A03C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44,8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664-4079-A182-2117294A03C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Налог на совокупный продукт</c:v>
                </c:pt>
                <c:pt idx="2">
                  <c:v>Остальные налоговые доходы</c:v>
                </c:pt>
                <c:pt idx="3">
                  <c:v>Налоги на имущество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33.5</c:v>
                </c:pt>
                <c:pt idx="2">
                  <c:v>0.2</c:v>
                </c:pt>
                <c:pt idx="3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64-4079-A182-2117294A03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7688657027096979"/>
          <c:y val="6.8623490441921786E-2"/>
          <c:w val="0.4044974835251573"/>
          <c:h val="0.73757663988353561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7494408833801078E-2"/>
          <c:y val="4.104968066611217E-2"/>
          <c:w val="0.54442211734928003"/>
          <c:h val="0.822565886072718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elete val="1"/>
          </c:dLbls>
          <c:cat>
            <c:strRef>
              <c:f>Лист1!$A$2:$A$4</c:f>
              <c:strCache>
                <c:ptCount val="3"/>
                <c:pt idx="0">
                  <c:v>Дотации бюджетам сельских поселений на выравнивание бютной обеспеченности</c:v>
                </c:pt>
                <c:pt idx="1">
                  <c:v>Субвенции бюджетам бюджетной системы Российской Федерации</c:v>
                </c:pt>
                <c:pt idx="2">
                  <c:v>Субсидии бюджетам на развитие сети учреждений культурно-досугового типа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39.4</c:v>
                </c:pt>
                <c:pt idx="1">
                  <c:v>1.4</c:v>
                </c:pt>
                <c:pt idx="2">
                  <c:v>59.3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EE-4D98-A24F-7AEB6532781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738014890995769"/>
          <c:y val="7.2112220714277614E-2"/>
          <c:w val="0.30241576945738924"/>
          <c:h val="0.9138924408393238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99F46-3FA6-40E5-8288-0D157AC7709B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070E7-AA30-4D80-A1ED-8D1F31270E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525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070E7-AA30-4D80-A1ED-8D1F31270E6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9742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91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05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5572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520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2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565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044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056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7FD13B">
                  <a:tint val="20000"/>
                </a:srgbClr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1766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3236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12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3223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279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0619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0359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40466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43948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71749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85155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87745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6689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325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5095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4723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6850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8318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7FD13B">
                  <a:tint val="20000"/>
                </a:srgbClr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4305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74337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5193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57838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03986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3006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124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093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9613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1632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44754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42810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67700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2407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519567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466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58398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7FD13B">
                  <a:tint val="20000"/>
                </a:srgbClr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678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010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92089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75139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614646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47297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34644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08647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610857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895526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6109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704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34183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9833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54865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35079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522486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95FAA-2CAC-4B25-B6CE-1CECA9387E55}" type="datetimeFigureOut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20.08.2024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12703BB-2C68-4254-A93F-562E648C67D2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Sans Unicode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219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81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97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34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57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48" r:id="rId14"/>
    <p:sldLayoutId id="2147483949" r:id="rId15"/>
    <p:sldLayoutId id="214748395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76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53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04" r:id="rId12"/>
    <p:sldLayoutId id="2147484005" r:id="rId13"/>
    <p:sldLayoutId id="2147484006" r:id="rId14"/>
    <p:sldLayoutId id="2147484007" r:id="rId15"/>
    <p:sldLayoutId id="21474840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5FAA-2CAC-4B25-B6CE-1CECA9387E55}" type="datetimeFigureOut">
              <a:rPr lang="ru-RU" smtClean="0"/>
              <a:pPr/>
              <a:t>20.08.2024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2703BB-2C68-4254-A93F-562E648C67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7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2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  <p:sldLayoutId id="2147484033" r:id="rId12"/>
    <p:sldLayoutId id="2147484034" r:id="rId13"/>
    <p:sldLayoutId id="2147484035" r:id="rId14"/>
    <p:sldLayoutId id="2147484036" r:id="rId15"/>
    <p:sldLayoutId id="21474840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8280919" cy="3571900"/>
          </a:xfr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 anchorCtr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Большекирсановского сельского поселения</a:t>
            </a:r>
            <a:br>
              <a:rPr lang="ru-RU" sz="44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Матвеево-Курганского района </a:t>
            </a:r>
            <a:br>
              <a:rPr lang="ru-RU" sz="44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2024-2026годы</a:t>
            </a:r>
            <a:endParaRPr lang="ru-RU" sz="4400" b="1" i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32656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Администрация Большекирсановского сельского поселения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06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право 12"/>
          <p:cNvSpPr/>
          <p:nvPr/>
        </p:nvSpPr>
        <p:spPr>
          <a:xfrm rot="1747683">
            <a:off x="1741463" y="4206001"/>
            <a:ext cx="1296144" cy="468967"/>
          </a:xfrm>
          <a:prstGeom prst="rightArrow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8067062">
            <a:off x="5748123" y="3309340"/>
            <a:ext cx="1296144" cy="468967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2" name="Стрелка вправо 1"/>
          <p:cNvSpPr/>
          <p:nvPr/>
        </p:nvSpPr>
        <p:spPr>
          <a:xfrm rot="5400000">
            <a:off x="3874182" y="2034432"/>
            <a:ext cx="1296144" cy="468967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046090" y="2916988"/>
            <a:ext cx="2952328" cy="288032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Основа формирования  бюджета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Большекирсановского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сельского поселения на 2024 год и  плановый период 2025и 2026 годов.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82094" y="371116"/>
            <a:ext cx="2880320" cy="12497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Муниципальные программы.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29447" y="2309326"/>
            <a:ext cx="2880320" cy="25202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Основные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направления бюджетной и налоговой политики администрации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Большекирсановского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сельского поселения на 2024-2026годы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(Постановления администрации от 01.11.2023г. №81.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1641" y="2108281"/>
            <a:ext cx="2880320" cy="2157069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Прогноз социально-экономического развития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Большекирсановского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сельского поселения на 2024-2026годы.</a:t>
            </a:r>
          </a:p>
        </p:txBody>
      </p:sp>
    </p:spTree>
    <p:extLst>
      <p:ext uri="{BB962C8B-B14F-4D97-AF65-F5344CB8AC3E}">
        <p14:creationId xmlns:p14="http://schemas.microsoft.com/office/powerpoint/2010/main" val="176883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75743"/>
              </p:ext>
            </p:extLst>
          </p:nvPr>
        </p:nvGraphicFramePr>
        <p:xfrm>
          <a:off x="142844" y="2314597"/>
          <a:ext cx="8715435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7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8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410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2025год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2026год</a:t>
                      </a:r>
                      <a:endParaRPr lang="ru-RU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967">
                <a:tc>
                  <a:txBody>
                    <a:bodyPr/>
                    <a:lstStyle/>
                    <a:p>
                      <a:pPr algn="l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.Доходы,</a:t>
                      </a:r>
                    </a:p>
                    <a:p>
                      <a:pPr algn="l"/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всего: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35 807,6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17 909,9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17 466,8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808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Из них:</a:t>
                      </a:r>
                    </a:p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неналоговые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9 416,3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9 700,4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10 004,1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96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26 391,3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8 209,5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7 462,7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967">
                <a:tc>
                  <a:txBody>
                    <a:bodyPr/>
                    <a:lstStyle/>
                    <a:p>
                      <a:pPr algn="l"/>
                      <a:r>
                        <a:rPr lang="en-US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.Расходы,</a:t>
                      </a:r>
                    </a:p>
                    <a:p>
                      <a:pPr algn="l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35 807,6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17 909,9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17 466,8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896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.Дефицит 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l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Профицит(+)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2844" y="20517"/>
            <a:ext cx="8715436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решения Собрания депутатов </a:t>
            </a:r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 </a:t>
            </a:r>
            <a:r>
              <a:rPr lang="ru-RU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</a:t>
            </a:r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поселения</a:t>
            </a:r>
          </a:p>
          <a:p>
            <a:pPr algn="ctr"/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«О бюджете </a:t>
            </a:r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 </a:t>
            </a:r>
            <a:r>
              <a:rPr lang="ru-RU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</a:t>
            </a:r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поселения</a:t>
            </a:r>
          </a:p>
          <a:p>
            <a:pPr algn="ctr"/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Матвеево-Курганского района </a:t>
            </a:r>
            <a:r>
              <a:rPr lang="ru-RU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</a:t>
            </a:r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2024год</a:t>
            </a:r>
          </a:p>
          <a:p>
            <a:pPr algn="ctr"/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4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 на плановый период </a:t>
            </a:r>
            <a:r>
              <a:rPr lang="ru-RU" sz="24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2025и 2026годов»</a:t>
            </a:r>
          </a:p>
          <a:p>
            <a:pPr algn="ctr"/>
            <a:r>
              <a:rPr lang="ru-RU" sz="2000" b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0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                                                                       (</a:t>
            </a:r>
            <a:r>
              <a:rPr lang="ru-RU" sz="2000" b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тыс.рублей</a:t>
            </a:r>
            <a:r>
              <a:rPr lang="ru-RU" sz="2000" b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9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482" y="1071547"/>
            <a:ext cx="23415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бюджета</a:t>
            </a:r>
          </a:p>
          <a:p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35 807,6</a:t>
            </a:r>
            <a:endParaRPr lang="ru-RU" sz="16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72198" y="1071547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  <a:p>
            <a:pPr algn="r"/>
            <a:r>
              <a:rPr lang="ru-RU" sz="16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35 807,6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(тыс.рублей)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643050"/>
            <a:ext cx="381870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  1 981,5</a:t>
            </a:r>
            <a:endParaRPr lang="ru-RU" sz="14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214554"/>
            <a:ext cx="3818704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Единый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сельскохозяйственный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налог </a:t>
            </a:r>
          </a:p>
          <a:p>
            <a:pPr algn="ctr"/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</a:rPr>
              <a:t>4 000,0</a:t>
            </a:r>
            <a:endParaRPr lang="ru-RU" sz="11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2786058"/>
            <a:ext cx="3818704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132,7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8156" y="5643578"/>
            <a:ext cx="3828091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трафы 5,0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8156" y="4429132"/>
            <a:ext cx="3828091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имущества-118,6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3857628"/>
            <a:ext cx="3818704" cy="50006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 11,8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0506" y="3357562"/>
            <a:ext cx="3815742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Земельный налог 3066,1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57753" y="1857365"/>
            <a:ext cx="3857652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Общегосударственные вопросы 8 299,9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2428868"/>
            <a:ext cx="3857653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оборона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352,6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57753" y="6143644"/>
            <a:ext cx="3857652" cy="5715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Физическая культура и спорт 50,0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57752" y="4714885"/>
            <a:ext cx="3857651" cy="4286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Образование -20,0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57752" y="5643578"/>
            <a:ext cx="3857651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Социальная политика 98,2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857753" y="2928934"/>
            <a:ext cx="3857652" cy="64294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57752" y="4143380"/>
            <a:ext cx="3857651" cy="500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Жилищно-коммунальное хозяйство   4 710,3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71503"/>
            <a:ext cx="7610392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Основные параметры бюджета </a:t>
            </a:r>
            <a:endParaRPr lang="ru-RU" sz="2400" b="1" i="1" dirty="0" smtClean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/>
            <a:r>
              <a:rPr lang="ru-RU" sz="2400" b="1" i="1" dirty="0" err="1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</a:t>
            </a:r>
            <a:r>
              <a:rPr lang="ru-RU" sz="2400" b="1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сельского </a:t>
            </a:r>
            <a:r>
              <a:rPr lang="ru-RU" sz="2400" b="1" i="1" dirty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поселения на </a:t>
            </a:r>
            <a:r>
              <a:rPr lang="ru-RU" sz="2400" b="1" i="1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2024год        </a:t>
            </a:r>
            <a:endParaRPr lang="ru-RU" b="1" i="1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0034" y="6143644"/>
            <a:ext cx="3786214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26 391,3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28596" y="5000636"/>
            <a:ext cx="3857652" cy="5715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от оказания платных услуг(работ) и компенсации затрат 100,6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857752" y="3643314"/>
            <a:ext cx="3857652" cy="428628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Национальная экономика -20,0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857752" y="5214950"/>
            <a:ext cx="3857651" cy="3571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Культура -22 176,6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50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0339"/>
              </p:ext>
            </p:extLst>
          </p:nvPr>
        </p:nvGraphicFramePr>
        <p:xfrm>
          <a:off x="500034" y="1571612"/>
          <a:ext cx="8143932" cy="5072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857356" y="1"/>
            <a:ext cx="6858048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Структура налоговых </a:t>
            </a:r>
            <a:r>
              <a:rPr lang="ru-RU" sz="28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доходов </a:t>
            </a:r>
            <a:r>
              <a:rPr lang="ru-RU" sz="2800" b="1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бюджета </a:t>
            </a:r>
            <a:r>
              <a:rPr lang="ru-RU" sz="28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Большекирсановского </a:t>
            </a:r>
            <a:r>
              <a:rPr lang="ru-RU" sz="2800" b="1" i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сельского поселения в </a:t>
            </a:r>
            <a:r>
              <a:rPr lang="ru-RU" sz="2800" b="1" i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2024 году</a:t>
            </a:r>
            <a:endParaRPr lang="ru-RU" b="1" i="1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3" descr="http://minfin.tularegion.ru/netcat_files/post_dox_185x185_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43108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456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FrankRuehl" pitchFamily="34" charset="-79"/>
              </a:rPr>
              <a:t>Структура безвозмездных поступлений</a:t>
            </a:r>
            <a:endParaRPr lang="ru-RU" sz="3200" b="1" i="1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  <a:cs typeface="FrankRuehl" pitchFamily="34" charset="-79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047360"/>
              </p:ext>
            </p:extLst>
          </p:nvPr>
        </p:nvGraphicFramePr>
        <p:xfrm>
          <a:off x="395536" y="1196752"/>
          <a:ext cx="828092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3411" y="1525182"/>
            <a:ext cx="2770436" cy="7920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Содержание учреждений 22176,6 тыс.рублей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8465" y="2737955"/>
            <a:ext cx="2745382" cy="10801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Меры социальной поддержки отдельных категорий граждан 98,2тыс.рублей 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8464" y="5301208"/>
            <a:ext cx="2745383" cy="10801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Содержание аппарата управления 8079,9тыс.рублей.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8465" y="4005064"/>
            <a:ext cx="2745382" cy="7920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Жилищно-коммунальное хозяйство 4710,3тыс.рублей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39952" y="1412776"/>
            <a:ext cx="4248472" cy="129614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Учреждения культуры: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МУК «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Большекирсановский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СДК»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39952" y="5072074"/>
            <a:ext cx="4248472" cy="166929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-6 муниципальных служащих;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-4 технический персонал;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-4 обслуживающий персонал;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-другие общегосударственные вопросы;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повышение квалификации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39952" y="3861048"/>
            <a:ext cx="4245947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-техобслуживание и оплата электроэнергии уличного освещения;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-капитальный ремонт памятников и др.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2924944"/>
            <a:ext cx="4248472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Выплата государственной пенсии за выслугу лет муниципальным служащим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275856" y="1772816"/>
            <a:ext cx="72008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275856" y="3154490"/>
            <a:ext cx="72008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347864" y="4221088"/>
            <a:ext cx="720080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324736" y="5661248"/>
            <a:ext cx="720080" cy="36004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08504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Расходы бюджета </a:t>
            </a:r>
            <a:r>
              <a:rPr kumimoji="0" lang="ru-RU" sz="2800" b="1" i="0" u="none" strike="noStrike" kern="1200" cap="none" spc="0" normalizeH="0" baseline="0" noProof="0" dirty="0" err="1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Большекирсановского</a:t>
            </a:r>
            <a:r>
              <a:rPr kumimoji="0" lang="ru-RU" sz="28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ru-RU" sz="28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сельского поселения на </a:t>
            </a:r>
            <a:r>
              <a:rPr kumimoji="0" lang="ru-RU" sz="2800" b="1" i="0" u="none" strike="noStrike" kern="1200" cap="none" spc="0" normalizeH="0" baseline="0" noProof="0" dirty="0" smtClean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2024 </a:t>
            </a:r>
            <a:r>
              <a:rPr kumimoji="0" lang="ru-RU" sz="28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EA157A">
                        <a:tint val="70000"/>
                        <a:satMod val="245000"/>
                      </a:srgbClr>
                    </a:gs>
                    <a:gs pos="75000">
                      <a:srgbClr val="EA157A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EA157A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год</a:t>
            </a:r>
            <a:endParaRPr kumimoji="0" lang="ru-RU" sz="1800" b="1" i="0" u="none" strike="noStrike" kern="1200" cap="none" spc="0" normalizeH="0" baseline="0" noProof="0" dirty="0">
              <a:ln w="11430"/>
              <a:gradFill>
                <a:gsLst>
                  <a:gs pos="0">
                    <a:srgbClr val="EA157A">
                      <a:tint val="70000"/>
                      <a:satMod val="245000"/>
                    </a:srgbClr>
                  </a:gs>
                  <a:gs pos="75000">
                    <a:srgbClr val="EA157A">
                      <a:tint val="90000"/>
                      <a:shade val="60000"/>
                      <a:satMod val="240000"/>
                    </a:srgbClr>
                  </a:gs>
                  <a:gs pos="100000">
                    <a:srgbClr val="EA157A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0100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08720"/>
            <a:ext cx="3346501" cy="14487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Защита населения и территории от ЧС природного  и техногенного характера, пожарная</a:t>
            </a:r>
            <a:r>
              <a:rPr kumimoji="0" lang="ru-RU" sz="1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безопасность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42,0 тыс.рублей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1" y="2931871"/>
            <a:ext cx="3346500" cy="142077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Мобилизационная и вневойсковая подготовка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352,6тыс.рублей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9624" y="4805536"/>
            <a:ext cx="3346500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Физическая культура и спорт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50,0 тыс.рублей.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27985" y="332656"/>
            <a:ext cx="4608512" cy="223224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-мероприятия по обучению на курсах гражданской обороны;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-поддержание в готовности систем оповещения;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-мероприятия по обеспечению пожарной безопасности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7986" y="2708920"/>
            <a:ext cx="4608511" cy="187220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Осуществление первичного воинского учета на территории, где отсутствуют военные комиссариаты.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27985" y="4805536"/>
            <a:ext cx="4608511" cy="79208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Приобретение призов на спортивные мероприятия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3678772" y="1268760"/>
            <a:ext cx="720080" cy="360040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3678772" y="3462236"/>
            <a:ext cx="720080" cy="360040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3635896" y="5021560"/>
            <a:ext cx="720080" cy="36004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Lucida Sans Unicod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8782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501122" cy="114300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8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Большекирсановского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 рамках программ в 2024 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годах, </a:t>
            </a:r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000" b="1" i="1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019300" y="2249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234243"/>
              </p:ext>
            </p:extLst>
          </p:nvPr>
        </p:nvGraphicFramePr>
        <p:xfrm>
          <a:off x="642910" y="1660385"/>
          <a:ext cx="7610826" cy="4109071"/>
        </p:xfrm>
        <a:graphic>
          <a:graphicData uri="http://schemas.openxmlformats.org/drawingml/2006/table">
            <a:tbl>
              <a:tblPr/>
              <a:tblGrid>
                <a:gridCol w="4175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4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0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7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</a:t>
                      </a: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программы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2024год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2025 </a:t>
                      </a: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2026 год</a:t>
                      </a:r>
                      <a:endParaRPr lang="ru-RU" sz="13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9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35 384,8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17 073,3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15 890,1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1. Социальная поддержка граждан</a:t>
                      </a: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98,2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102,2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106,3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7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2. Обеспечение качественными жилищно-коммунальными услугами населения </a:t>
                      </a:r>
                      <a:r>
                        <a:rPr lang="ru-RU" sz="13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Большекирсановского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сельского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поселения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4 690,3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2 644,3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1 291,2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3. Обеспечение общественного порядка и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профилактика</a:t>
                      </a:r>
                      <a:r>
                        <a:rPr lang="ru-RU" sz="13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правонарушений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38,0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8,0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8,0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81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Участие в предупреждении и ликвидации последствий 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92,0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62,0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62,0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26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5. Развитие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культуры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22 146,6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5 876,7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6 025,9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39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6. Развитие </a:t>
                      </a: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физической культуры и спорта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50,0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50,0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50,0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7. </a:t>
                      </a:r>
                      <a:r>
                        <a:rPr lang="ru-RU" sz="1300" dirty="0" err="1">
                          <a:latin typeface="Times New Roman"/>
                          <a:ea typeface="Times New Roman"/>
                          <a:cs typeface="Times New Roman"/>
                        </a:rPr>
                        <a:t>Энергоэффективность</a:t>
                      </a: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 и развитие энергетики</a:t>
                      </a: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20,0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20,0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20,0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Times New Roman"/>
                          <a:cs typeface="Times New Roman"/>
                        </a:rPr>
                        <a:t>8. </a:t>
                      </a:r>
                      <a:r>
                        <a:rPr lang="ru-RU" sz="13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комфортной городской среды 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0,0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r>
                        <a:rPr lang="ru-RU" sz="13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Развитие муниципальной службы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  8 249,7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 8 310,1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latin typeface="Times New Roman"/>
                          <a:ea typeface="Times New Roman"/>
                          <a:cs typeface="Times New Roman"/>
                        </a:rPr>
                        <a:t>8 326,7</a:t>
                      </a:r>
                      <a:endParaRPr lang="ru-RU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926" marR="629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74711"/>
            <a:ext cx="56589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132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8267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2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3_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998</TotalTime>
  <Words>573</Words>
  <Application>Microsoft Office PowerPoint</Application>
  <PresentationFormat>Экран (4:3)</PresentationFormat>
  <Paragraphs>150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21" baseType="lpstr">
      <vt:lpstr>Arial</vt:lpstr>
      <vt:lpstr>Arial Black</vt:lpstr>
      <vt:lpstr>Calibri</vt:lpstr>
      <vt:lpstr>Century Gothic</vt:lpstr>
      <vt:lpstr>FrankRuehl</vt:lpstr>
      <vt:lpstr>Lucida Sans Unicode</vt:lpstr>
      <vt:lpstr>Times New Roman</vt:lpstr>
      <vt:lpstr>Wingdings 3</vt:lpstr>
      <vt:lpstr>Легкий дым</vt:lpstr>
      <vt:lpstr>1_Легкий дым</vt:lpstr>
      <vt:lpstr>2_Легкий дым</vt:lpstr>
      <vt:lpstr>3_Легкий дым</vt:lpstr>
      <vt:lpstr>Бюджет Большекирсановского сельского поселения  Матвеево-Курганского района  на 2024-2026годы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безвозмездных поступлений</vt:lpstr>
      <vt:lpstr>Презентация PowerPoint</vt:lpstr>
      <vt:lpstr>Презентация PowerPoint</vt:lpstr>
      <vt:lpstr>Расходы бюджета Большекирсановского  сельского поселения  в рамках программ в 2024 – 2026 годах, тыс.рублей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Екатериновского сельского поселения Матвеево-Курганского района на 2014-2016 годы</dc:title>
  <dc:creator>Виктория</dc:creator>
  <cp:lastModifiedBy>Admin</cp:lastModifiedBy>
  <cp:revision>115</cp:revision>
  <dcterms:created xsi:type="dcterms:W3CDTF">2014-05-11T13:45:39Z</dcterms:created>
  <dcterms:modified xsi:type="dcterms:W3CDTF">2024-08-20T13:10:31Z</dcterms:modified>
</cp:coreProperties>
</file>