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4" r:id="rId1"/>
    <p:sldMasterId id="2147484034" r:id="rId2"/>
  </p:sldMasterIdLst>
  <p:notesMasterIdLst>
    <p:notesMasterId r:id="rId17"/>
  </p:notesMasterIdLst>
  <p:sldIdLst>
    <p:sldId id="256" r:id="rId3"/>
    <p:sldId id="270" r:id="rId4"/>
    <p:sldId id="258" r:id="rId5"/>
    <p:sldId id="259" r:id="rId6"/>
    <p:sldId id="260" r:id="rId7"/>
    <p:sldId id="269" r:id="rId8"/>
    <p:sldId id="266" r:id="rId9"/>
    <p:sldId id="278" r:id="rId10"/>
    <p:sldId id="272" r:id="rId11"/>
    <p:sldId id="280" r:id="rId12"/>
    <p:sldId id="264" r:id="rId13"/>
    <p:sldId id="265" r:id="rId14"/>
    <p:sldId id="283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65091863517066E-2"/>
          <c:y val="3.0866359269839411E-2"/>
          <c:w val="0.47280098668222242"/>
          <c:h val="0.8596983669552786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29,7%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664-4079-A182-2117294A03CF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664-4079-A182-2117294A03CF}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6664-4079-A182-2117294A03CF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40,4%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664-4079-A182-2117294A03C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ru-RU" dirty="0" smtClean="0"/>
                      <a:t>38,0%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64-4079-A182-2117294A03CF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44,8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64-4079-A182-2117294A03C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продукт</c:v>
                </c:pt>
                <c:pt idx="2">
                  <c:v>Остальные налоговые  и неналоговые доходы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21.2</c:v>
                </c:pt>
                <c:pt idx="1">
                  <c:v>41.2</c:v>
                </c:pt>
                <c:pt idx="2">
                  <c:v>3.8</c:v>
                </c:pt>
                <c:pt idx="3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664-4079-A182-2117294A03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Налог на совокупный продукт</c:v>
                </c:pt>
                <c:pt idx="2">
                  <c:v>Остальные налоговые  и неналоговые доходы</c:v>
                </c:pt>
                <c:pt idx="3">
                  <c:v>Налоги на имущество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0-E4DA-40B6-85E7-ACD5B6E7FB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688657027096979"/>
          <c:y val="6.8623490441921786E-2"/>
          <c:w val="0.32981685014069373"/>
          <c:h val="0.45542031234812741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494408833801078E-2"/>
          <c:y val="4.104968066611217E-2"/>
          <c:w val="0.54442211734928003"/>
          <c:h val="0.8225658860727186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dLbl>
              <c:idx val="0"/>
              <c:layout>
                <c:manualLayout>
                  <c:x val="0.23297210616530084"/>
                  <c:y val="-9.3839043910823941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97,2%</a:t>
                    </a:r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EE-4D98-A24F-7AEB65327817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2,8%</a:t>
                    </a:r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EE-4D98-A24F-7AEB6532781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EE-4D98-A24F-7AEB6532781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EE-4D98-A24F-7AEB653278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Дотации бюджетам сельских поселений на выравнивание бютной обеспеченности</c:v>
                </c:pt>
                <c:pt idx="1">
                  <c:v>Субвенции бюджетам бюджетной системы Российской Федерации</c:v>
                </c:pt>
                <c:pt idx="2">
                  <c:v>Иные 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50.4</c:v>
                </c:pt>
                <c:pt idx="1">
                  <c:v>2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EE-4D98-A24F-7AEB6532781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8738014890995769"/>
          <c:y val="7.2112220714277614E-2"/>
          <c:w val="0.30241576945738924"/>
          <c:h val="0.91389244083932386"/>
        </c:manualLayout>
      </c:layout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A99F46-3FA6-40E5-8288-0D157AC7709B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070E7-AA30-4D80-A1ED-8D1F31270E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525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070E7-AA30-4D80-A1ED-8D1F31270E6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742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34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599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5A8EB6-C4AA-4915-8494-75DD5FD78492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6986DA-D8E2-4284-BC9C-27D51DB5348D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A2C3CF-E28D-4087-96A9-96E38DB7F802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E1F9C7-602C-4F5B-9D90-7EBEDFD8C2C1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213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8FA3AE-9CBA-4E00-9343-E1DE0F84CC7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5882B6-2C8B-454D-A77F-1C33BB432BA4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357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BB9514-EDE9-4008-B8FA-16D91854F38F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2DA7D6-EDD3-49BF-9D82-6A6100956D7E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933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69C42-54AE-409F-AA2D-0E319620EBEE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C2B73F-F363-4404-AB5F-317457CBF8A1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619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E022C4-1A95-4635-AB2D-29DFFA1F1D99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F13669-5A87-4051-8D43-BEC89EB03D5B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6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E5AD7D-3BC6-4C56-A0AB-23BB2E6826B6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0EFC70-4B0E-4836-99AA-C9791A2110C5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941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304918-A9AB-4883-9153-C9E65634E363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17D621-E5B8-453D-B1DE-3F0C41606766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413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376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2B0661-15A8-41D9-B128-7089EEEB9623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F4CA27-9A48-496F-AC1C-26DEA5FA2229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383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74DC34-33B8-47CA-918D-72EF385D51C3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FF86D2-837C-47FD-A529-32A24FD0F08E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01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A3990D-4AE6-4A48-AB55-62DBE4F304B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21.01.2025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E193C97-6887-4909-89F3-53C7FCE5DE0A}" type="slidenum">
              <a:rPr kumimoji="0" lang="ru-RU" altLang="ru-RU" sz="28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28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4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74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01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8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76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19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1108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99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7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95FAA-2CAC-4B25-B6CE-1CECA9387E55}" type="datetimeFigureOut">
              <a:rPr lang="ru-RU" smtClean="0"/>
              <a:pPr/>
              <a:t>21.01.2025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03BB-2C68-4254-A93F-562E648C67D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8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1428736"/>
            <a:ext cx="8280919" cy="3571900"/>
          </a:xfr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t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БЮДЖЕТА </a:t>
            </a:r>
            <a:r>
              <a:rPr lang="ru-RU" sz="44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Большекирсановского</a:t>
            </a: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Матвеево-Курганского района </a:t>
            </a:r>
            <a:b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2025-2027 годы</a:t>
            </a:r>
            <a:endParaRPr lang="ru-RU" sz="4400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3265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Times New Roman" pitchFamily="18" charset="0"/>
                <a:cs typeface="Times New Roman" pitchFamily="18" charset="0"/>
              </a:rPr>
              <a:t>Администрация Большекирсановского сельского поселения</a:t>
            </a:r>
            <a:endParaRPr lang="ru-RU" sz="2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06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571472" y="285728"/>
            <a:ext cx="7786742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КУЛЬТУРА  И  КИНЕМАТОГРАФИЯ</a:t>
            </a:r>
            <a:endParaRPr kumimoji="0" lang="ru-RU" sz="1800" b="1" i="1" u="none" strike="noStrike" kern="1200" cap="none" spc="0" normalizeH="0" baseline="0" noProof="0" dirty="0">
              <a:ln w="11430"/>
              <a:solidFill>
                <a:srgbClr val="146194">
                  <a:lumMod val="2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72000" y="1428750"/>
            <a:ext cx="4357688" cy="400520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Создание и сохранение единого культурного пространства на территории сельского  поселения;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обеспечение доступности населения поселения к культурным ценностям и удовлетворения культурных потребностей граждан;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25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 организация и проведение фестивалей, конкурсов, торжественных мероприятий </a:t>
            </a:r>
            <a:r>
              <a:rPr kumimoji="0" lang="ru-R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.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14313" y="1428750"/>
            <a:ext cx="4143375" cy="40005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Общий объем расходов по отрасли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rgbClr val="146194">
                    <a:lumMod val="25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«Культура»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2025 год– 7 187,8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тыс.руб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.,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 2026год – 5 137,3 </a:t>
            </a:r>
            <a:r>
              <a:rPr lang="ru-RU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тыс.руб</a:t>
            </a:r>
            <a:r>
              <a:rPr lang="ru-RU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/>
              </a:rPr>
              <a:t>.,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2027 год -4 345,1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тыс.руб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/>
                <a:ea typeface="+mn-ea"/>
                <a:cs typeface="+mn-cs"/>
              </a:rPr>
              <a:t>.,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36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58204" cy="71438"/>
          </a:xfrm>
        </p:spPr>
        <p:txBody>
          <a:bodyPr>
            <a:normAutofit fontScale="90000"/>
          </a:bodyPr>
          <a:lstStyle/>
          <a:p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http://dyatlovo.info/files/u678/proverka_1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266" y="1357298"/>
            <a:ext cx="4273610" cy="41434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Прямоугольник 3"/>
          <p:cNvSpPr/>
          <p:nvPr/>
        </p:nvSpPr>
        <p:spPr>
          <a:xfrm>
            <a:off x="428596" y="428604"/>
            <a:ext cx="835824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Защита населения и территории от ЧС природного и техногенного характера, пожарная безопасность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6314" y="1500174"/>
            <a:ext cx="4000528" cy="344402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Расходы на организацию и осуществление мероприятий по  защите населения и территории поселения от  чрезвычайных ситуаций природного и техногенного характера, подготовку (обучение) руководящего состава, должностных лиц и специалистов (работников) ГО и ЧС поселений – 10,0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2)Мероприятия по обеспечению пожарной безопасности 20,0 тыс. рублей;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1600" i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4) Мероприятия по обеспечению безопасности людей на водных объектах – 2,0 тыс. рублей.</a:t>
            </a:r>
          </a:p>
          <a:p>
            <a:pPr marL="44450" algn="just">
              <a:lnSpc>
                <a:spcPct val="90000"/>
              </a:lnSpc>
              <a:spcBef>
                <a:spcPct val="0"/>
              </a:spcBef>
              <a:defRPr/>
            </a:pPr>
            <a:endParaRPr lang="ru-RU" sz="1600" i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2844" y="188640"/>
            <a:ext cx="8389596" cy="16921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Жилищно-коммунальное  хозяйство  </a:t>
            </a:r>
            <a:br>
              <a:rPr lang="ru-RU" sz="31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2025год -3 278,7 </a:t>
            </a:r>
            <a:r>
              <a:rPr lang="ru-RU" sz="27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2026год- 2 137,3тыс.рублей</a:t>
            </a:r>
            <a:b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2027 год- 678,3 </a:t>
            </a:r>
            <a:r>
              <a:rPr lang="ru-RU" sz="27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i="1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n w="18415" cmpd="sng">
                  <a:solidFill>
                    <a:srgbClr val="00B050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n w="18415" cmpd="sng">
                <a:solidFill>
                  <a:srgbClr val="00B050"/>
                </a:solidFill>
                <a:prstDash val="solid"/>
              </a:ln>
              <a:solidFill>
                <a:schemeClr val="accent5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2040" y="1772816"/>
            <a:ext cx="3600400" cy="1512168"/>
          </a:xfrm>
          <a:solidFill>
            <a:schemeClr val="accent6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техобслуживание и оплата электроэнергии уличного освещения;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-текущий ремонт памятников;</a:t>
            </a: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-озеленение территории поселения и прочие мероприятия по благоустройству 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4982" y="3645024"/>
            <a:ext cx="4359018" cy="3096345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31959" y="2240868"/>
            <a:ext cx="45719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240868"/>
            <a:ext cx="4392489" cy="3996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60648"/>
            <a:ext cx="8401050" cy="13573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              Социальная политика</a:t>
            </a: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857375" y="2000250"/>
            <a:ext cx="6000750" cy="7143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marL="365760" indent="-256032" algn="ctr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3"/>
          <p:cNvSpPr txBox="1">
            <a:spLocks/>
          </p:cNvSpPr>
          <p:nvPr/>
        </p:nvSpPr>
        <p:spPr bwMode="auto">
          <a:xfrm>
            <a:off x="500063" y="1844675"/>
            <a:ext cx="8358187" cy="3960589"/>
          </a:xfrm>
          <a:prstGeom prst="rect">
            <a:avLst/>
          </a:prstGeom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Расходы по выплате государственной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пенсии за выслугу лет муниципальных служащих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2025год -105,6тыс.рублей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2026год-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98,2тыс.рублей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2027год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– 102,2 </a:t>
            </a: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тыс.рублей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2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29684" cy="128588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1643050"/>
            <a:ext cx="8429684" cy="9938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normAutofit fontScale="92500" lnSpcReduction="10000"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Приобретение призов на спортивные мероприятия: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2025-2026гг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-50,0тыс.рублей,ежегодно;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2027год -10,0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Oval 6"/>
          <p:cNvSpPr/>
          <p:nvPr/>
        </p:nvSpPr>
        <p:spPr>
          <a:xfrm>
            <a:off x="2700360" y="1511279"/>
            <a:ext cx="3671639" cy="4320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6" name="Text Box 11"/>
          <p:cNvSpPr/>
          <p:nvPr/>
        </p:nvSpPr>
        <p:spPr>
          <a:xfrm>
            <a:off x="376919" y="476279"/>
            <a:ext cx="3491999" cy="1035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7" name="Text Box 13"/>
          <p:cNvSpPr/>
          <p:nvPr/>
        </p:nvSpPr>
        <p:spPr>
          <a:xfrm>
            <a:off x="3204000" y="2520000"/>
            <a:ext cx="2939636" cy="215554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Проект бюджета </a:t>
            </a:r>
            <a:r>
              <a:rPr lang="ru-RU" sz="2000" b="0" i="0" u="none" strike="noStrike" kern="1200" spc="0" dirty="0" err="1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поселения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 на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2025год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и на плановый период 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2026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и </a:t>
            </a:r>
            <a:r>
              <a:rPr lang="ru-RU" sz="20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2027 </a:t>
            </a:r>
            <a:r>
              <a:rPr lang="ru-RU" sz="20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годов</a:t>
            </a:r>
          </a:p>
        </p:txBody>
      </p:sp>
      <p:sp>
        <p:nvSpPr>
          <p:cNvPr id="8" name="WordArt 18"/>
          <p:cNvSpPr/>
          <p:nvPr/>
        </p:nvSpPr>
        <p:spPr>
          <a:xfrm>
            <a:off x="468358" y="260280"/>
            <a:ext cx="8032731" cy="73982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chemeClr val="bg1"/>
          </a:solidFill>
          <a:ln>
            <a:noFill/>
            <a:prstDash val="solid"/>
          </a:ln>
        </p:spPr>
        <p:txBody>
          <a:bodyPr vert="horz" wrap="none" lIns="90000" tIns="45000" rIns="90000" bIns="45000" anchor="t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 spc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Основы формирования </a:t>
            </a:r>
            <a:r>
              <a:rPr lang="ru-RU" sz="2800" b="1" i="1" u="none" strike="noStrike" kern="1200" spc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Microsoft YaHei" pitchFamily="2"/>
                <a:cs typeface="Arial" pitchFamily="34" charset="0"/>
              </a:rPr>
              <a:t>проекта бюджета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4000" b="0" i="1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9" name="Полилиния 8"/>
          <p:cNvSpPr/>
          <p:nvPr/>
        </p:nvSpPr>
        <p:spPr>
          <a:xfrm>
            <a:off x="6143637" y="3744000"/>
            <a:ext cx="2571768" cy="2735999"/>
          </a:xfrm>
          <a:custGeom>
            <a:avLst>
              <a:gd name="f0" fmla="val 7200"/>
              <a:gd name="f1" fmla="val 5400"/>
              <a:gd name="f2" fmla="val 3612"/>
              <a:gd name="f3" fmla="val 8147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0" name="Text Box 17"/>
          <p:cNvSpPr/>
          <p:nvPr/>
        </p:nvSpPr>
        <p:spPr>
          <a:xfrm>
            <a:off x="7000893" y="3744000"/>
            <a:ext cx="1714512" cy="268646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Основные направления налоговой и бюджетной политики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1" name="Полилиния 10"/>
          <p:cNvSpPr/>
          <p:nvPr/>
        </p:nvSpPr>
        <p:spPr>
          <a:xfrm>
            <a:off x="6120000" y="1080000"/>
            <a:ext cx="2592000" cy="2447999"/>
          </a:xfrm>
          <a:custGeom>
            <a:avLst>
              <a:gd name="f0" fmla="val 7200"/>
              <a:gd name="f1" fmla="val 5400"/>
              <a:gd name="f2" fmla="val 36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f6 f0 21600"/>
              <a:gd name="f14" fmla="pin f6 f3 10800"/>
              <a:gd name="f15" fmla="val f13"/>
              <a:gd name="f16" fmla="val f14"/>
              <a:gd name="f17" fmla="pin 0 f2 f13"/>
              <a:gd name="f18" fmla="pin 0 f1 f14"/>
              <a:gd name="f19" fmla="*/ f13 f11 1"/>
              <a:gd name="f20" fmla="*/ f6 f12 1"/>
              <a:gd name="f21" fmla="*/ f14 f12 1"/>
              <a:gd name="f22" fmla="*/ f6 f11 1"/>
              <a:gd name="f23" fmla="*/ 2160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6" maxX="f13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25" r="f23" b="f24"/>
            <a:pathLst>
              <a:path w="21600" h="21600">
                <a:moveTo>
                  <a:pt x="f15" y="f6"/>
                </a:moveTo>
                <a:lnTo>
                  <a:pt x="f7" y="f6"/>
                </a:lnTo>
                <a:lnTo>
                  <a:pt x="f7" y="f7"/>
                </a:lnTo>
                <a:lnTo>
                  <a:pt x="f15" y="f7"/>
                </a:lnTo>
                <a:lnTo>
                  <a:pt x="f15" y="f28"/>
                </a:lnTo>
                <a:lnTo>
                  <a:pt x="f27" y="f28"/>
                </a:lnTo>
                <a:lnTo>
                  <a:pt x="f27" y="f32"/>
                </a:lnTo>
                <a:lnTo>
                  <a:pt x="f6" y="f10"/>
                </a:lnTo>
                <a:lnTo>
                  <a:pt x="f27" y="f26"/>
                </a:lnTo>
                <a:lnTo>
                  <a:pt x="f27" y="f16"/>
                </a:lnTo>
                <a:lnTo>
                  <a:pt x="f15" y="f16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2" name="Text Box 15"/>
          <p:cNvSpPr/>
          <p:nvPr/>
        </p:nvSpPr>
        <p:spPr>
          <a:xfrm>
            <a:off x="6911999" y="1152000"/>
            <a:ext cx="1874843" cy="197857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Муниципальные программы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8596" y="3500438"/>
            <a:ext cx="2500330" cy="2571768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13" maxX="f7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0066CC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4" name="Text Box 16"/>
          <p:cNvSpPr/>
          <p:nvPr/>
        </p:nvSpPr>
        <p:spPr>
          <a:xfrm>
            <a:off x="285720" y="3571877"/>
            <a:ext cx="1928826" cy="24504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spcBef>
                <a:spcPts val="899"/>
              </a:spcBef>
              <a:buNone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Прогноз социально-экономического развития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Большекирсановского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сельского поселения </a:t>
            </a:r>
            <a:r>
              <a:rPr lang="ru-RU" sz="1600" dirty="0" err="1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Матвеево-Курганского</a:t>
            </a:r>
            <a:r>
              <a:rPr lang="ru-RU" sz="1600" dirty="0" smtClean="0"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 </a:t>
            </a:r>
            <a:r>
              <a:rPr lang="ru-RU" sz="16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района</a:t>
            </a:r>
            <a:endParaRPr lang="ru-RU" sz="1600" b="0" i="0" u="none" strike="noStrike" kern="1200" spc="0" dirty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5" name="Полилиния 14"/>
          <p:cNvSpPr/>
          <p:nvPr/>
        </p:nvSpPr>
        <p:spPr>
          <a:xfrm>
            <a:off x="500034" y="1152000"/>
            <a:ext cx="2523965" cy="1872000"/>
          </a:xfrm>
          <a:custGeom>
            <a:avLst>
              <a:gd name="f0" fmla="val 14400"/>
              <a:gd name="f1" fmla="val 5400"/>
              <a:gd name="f2" fmla="val 18000"/>
              <a:gd name="f3" fmla="val 8100"/>
            </a:avLst>
            <a:gdLst>
              <a:gd name="f4" fmla="val w"/>
              <a:gd name="f5" fmla="val h"/>
              <a:gd name="f6" fmla="val 0"/>
              <a:gd name="f7" fmla="val 21600"/>
              <a:gd name="f8" fmla="val -2147483647"/>
              <a:gd name="f9" fmla="val 2147483647"/>
              <a:gd name="f10" fmla="val 10800"/>
              <a:gd name="f11" fmla="*/ f4 1 21600"/>
              <a:gd name="f12" fmla="*/ f5 1 21600"/>
              <a:gd name="f13" fmla="pin 0 f0 f7"/>
              <a:gd name="f14" fmla="pin f6 f3 10800"/>
              <a:gd name="f15" fmla="val f13"/>
              <a:gd name="f16" fmla="val f14"/>
              <a:gd name="f17" fmla="pin f13 f2 21600"/>
              <a:gd name="f18" fmla="pin 0 f1 f14"/>
              <a:gd name="f19" fmla="*/ f13 f11 1"/>
              <a:gd name="f20" fmla="*/ f6 f12 1"/>
              <a:gd name="f21" fmla="*/ f14 f12 1"/>
              <a:gd name="f22" fmla="*/ f7 f11 1"/>
              <a:gd name="f23" fmla="*/ 0 f11 1"/>
              <a:gd name="f24" fmla="*/ 21600 f12 1"/>
              <a:gd name="f25" fmla="*/ 0 f12 1"/>
              <a:gd name="f26" fmla="val f18"/>
              <a:gd name="f27" fmla="val f17"/>
              <a:gd name="f28" fmla="+- 21600 0 f16"/>
              <a:gd name="f29" fmla="*/ f17 f11 1"/>
              <a:gd name="f30" fmla="*/ f18 f12 1"/>
              <a:gd name="f31" fmla="*/ f15 f11 1"/>
              <a:gd name="f32" fmla="+- 21600 0 f26"/>
            </a:gdLst>
            <a:ahLst>
              <a:ahXY gdRefX="f0" minX="f6" maxX="f7">
                <a:pos x="f19" y="f20"/>
              </a:ahXY>
              <a:ahXY gdRefX="f2" minX="f13" maxX="f7" gdRefY="f3" minY="f6" maxY="f10">
                <a:pos x="f29" y="f21"/>
              </a:ahXY>
              <a:ahXY gdRefY="f1" minY="f6" maxY="f14">
                <a:pos x="f22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5" r="f31" b="f24"/>
            <a:pathLst>
              <a:path w="21600" h="21600">
                <a:moveTo>
                  <a:pt x="f6" y="f6"/>
                </a:moveTo>
                <a:lnTo>
                  <a:pt x="f15" y="f6"/>
                </a:lnTo>
                <a:lnTo>
                  <a:pt x="f15" y="f16"/>
                </a:lnTo>
                <a:lnTo>
                  <a:pt x="f27" y="f16"/>
                </a:lnTo>
                <a:lnTo>
                  <a:pt x="f27" y="f26"/>
                </a:lnTo>
                <a:lnTo>
                  <a:pt x="f7" y="f10"/>
                </a:lnTo>
                <a:lnTo>
                  <a:pt x="f27" y="f32"/>
                </a:lnTo>
                <a:lnTo>
                  <a:pt x="f27" y="f28"/>
                </a:lnTo>
                <a:lnTo>
                  <a:pt x="f15" y="f28"/>
                </a:lnTo>
                <a:lnTo>
                  <a:pt x="f15" y="f7"/>
                </a:lnTo>
                <a:lnTo>
                  <a:pt x="f6" y="f7"/>
                </a:lnTo>
                <a:close/>
              </a:path>
            </a:pathLst>
          </a:custGeom>
          <a:solidFill>
            <a:srgbClr val="0066CC"/>
          </a:solidFill>
          <a:ln w="0">
            <a:solidFill>
              <a:srgbClr val="6666FF"/>
            </a:solidFill>
            <a:prstDash val="solid"/>
          </a:ln>
        </p:spPr>
        <p:txBody>
          <a:bodyPr vert="horz" wrap="none" lIns="90000" tIns="45000" rIns="90000" bIns="4500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16" name="Text Box 14"/>
          <p:cNvSpPr/>
          <p:nvPr/>
        </p:nvSpPr>
        <p:spPr>
          <a:xfrm>
            <a:off x="720000" y="1411559"/>
            <a:ext cx="1512000" cy="1063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ru-RU" sz="16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rPr>
              <a:t>Бюджетное послание Президента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994417"/>
              </p:ext>
            </p:extLst>
          </p:nvPr>
        </p:nvGraphicFramePr>
        <p:xfrm>
          <a:off x="142844" y="2314597"/>
          <a:ext cx="8715435" cy="404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8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7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0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88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</a:t>
                      </a:r>
                      <a:endParaRPr lang="ru-RU" sz="16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.Доходы,</a:t>
                      </a:r>
                    </a:p>
                    <a:p>
                      <a:pPr algn="l"/>
                      <a:r>
                        <a:rPr lang="ru-RU" b="1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20 346,2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17 491,0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14 715,2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8082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Из них:</a:t>
                      </a:r>
                    </a:p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9 700,4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10 004,1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10 091,2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поступления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645,8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7 486,9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4 624,0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.Расходы,</a:t>
                      </a:r>
                    </a:p>
                    <a:p>
                      <a:pPr algn="l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20 346,2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17 491,0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i="1" dirty="0" smtClean="0">
                          <a:latin typeface="Times New Roman" pitchFamily="18" charset="0"/>
                          <a:cs typeface="Times New Roman" pitchFamily="18" charset="0"/>
                        </a:rPr>
                        <a:t>14 715,2</a:t>
                      </a:r>
                      <a:endParaRPr lang="ru-RU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8967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.Дефицит 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(-),</a:t>
                      </a:r>
                    </a:p>
                    <a:p>
                      <a:pPr algn="l"/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Профицит(+)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42844" y="20517"/>
            <a:ext cx="8715436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проекта решения Собрания депутатов </a:t>
            </a:r>
            <a:r>
              <a:rPr lang="ru-RU" sz="2400" b="1" dirty="0" err="1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Большекирсановского</a:t>
            </a:r>
            <a:r>
              <a:rPr lang="ru-RU" sz="2400" b="1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«О бюджете </a:t>
            </a:r>
            <a:r>
              <a:rPr lang="ru-RU" sz="2400" b="1" dirty="0" err="1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Большекирсановского</a:t>
            </a:r>
            <a:r>
              <a:rPr lang="ru-RU" sz="2400" b="1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</a:p>
          <a:p>
            <a:pPr lvl="0" algn="ctr">
              <a:defRPr/>
            </a:pPr>
            <a:r>
              <a:rPr lang="ru-RU" sz="2400" b="1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Матвеево-Курганского района </a:t>
            </a:r>
          </a:p>
          <a:p>
            <a:pPr lvl="0" algn="ctr">
              <a:defRPr/>
            </a:pPr>
            <a:r>
              <a:rPr lang="ru-RU" sz="2400" b="1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smtClean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400" b="1" dirty="0" smtClean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2026 и 2027годов</a:t>
            </a:r>
            <a:r>
              <a:rPr lang="ru-RU" sz="2400" b="1" dirty="0">
                <a:ln w="11430"/>
                <a:solidFill>
                  <a:srgbClr val="146194">
                    <a:lumMod val="2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                                                           (</a:t>
            </a:r>
            <a:r>
              <a:rPr lang="ru-RU" sz="20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тыс.рублей</a:t>
            </a:r>
            <a:r>
              <a:rPr lang="ru-RU" sz="2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)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9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8596" y="977660"/>
            <a:ext cx="23415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</a:p>
          <a:p>
            <a:r>
              <a:rPr lang="ru-RU" sz="1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20 346,2</a:t>
            </a:r>
            <a:endParaRPr lang="ru-RU" sz="1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72198" y="1071547"/>
            <a:ext cx="242889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</a:p>
          <a:p>
            <a:pPr algn="r"/>
            <a:r>
              <a:rPr lang="ru-RU" sz="16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20 346,2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1643050"/>
            <a:ext cx="3818704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  2 060,8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214554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Единый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сельскохозяйственный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 налог </a:t>
            </a:r>
          </a:p>
          <a:p>
            <a:pPr algn="ctr"/>
            <a:r>
              <a:rPr lang="ru-RU" sz="1100" dirty="0" smtClean="0">
                <a:solidFill>
                  <a:schemeClr val="accent1">
                    <a:lumMod val="75000"/>
                  </a:schemeClr>
                </a:solidFill>
              </a:rPr>
              <a:t>4 000,0</a:t>
            </a:r>
            <a:endParaRPr lang="ru-RU" sz="11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278605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имущество физических лиц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132,7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8156" y="5643578"/>
            <a:ext cx="3828091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Административные штрафы 5,2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156" y="4429132"/>
            <a:ext cx="3828091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использования имущества-118,6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7544" y="3857628"/>
            <a:ext cx="3818704" cy="50006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Государственная пошлина 12,3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0506" y="3357562"/>
            <a:ext cx="3815742" cy="4286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налог 3 266,2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57753" y="1857365"/>
            <a:ext cx="3857652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9 218,3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857752" y="2428868"/>
            <a:ext cx="3857653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оборона </a:t>
            </a:r>
          </a:p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400,8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57753" y="6143644"/>
            <a:ext cx="3857652" cy="571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57752" y="4714885"/>
            <a:ext cx="3857651" cy="4286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-15,0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57752" y="5643578"/>
            <a:ext cx="3857651" cy="4286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Социальная политика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105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,6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857753" y="2928934"/>
            <a:ext cx="3857652" cy="64294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4143380"/>
            <a:ext cx="3857651" cy="50006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  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278,7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271503"/>
            <a:ext cx="7610392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Основные параметры 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проекта бюджета </a:t>
            </a:r>
          </a:p>
          <a:p>
            <a:pPr algn="ctr"/>
            <a:r>
              <a:rPr lang="ru-RU" sz="2400" b="1" i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сельского </a:t>
            </a:r>
            <a:r>
              <a:rPr lang="ru-RU" sz="2400" b="1" i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400" b="1" i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2025год        </a:t>
            </a:r>
            <a:endParaRPr lang="ru-RU" b="1" i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00034" y="6143644"/>
            <a:ext cx="3786214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от других бюджетов </a:t>
            </a:r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645,8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28596" y="5000636"/>
            <a:ext cx="3857652" cy="5715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от оказания платных услуг(работ) и компенсации затрат 104,6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3643314"/>
            <a:ext cx="3857652" cy="42862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Национальная экономика -50,0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57752" y="5214950"/>
            <a:ext cx="3857651" cy="3571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Культура -7 187,8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0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491858"/>
              </p:ext>
            </p:extLst>
          </p:nvPr>
        </p:nvGraphicFramePr>
        <p:xfrm>
          <a:off x="500034" y="1571612"/>
          <a:ext cx="8143932" cy="5072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857356" y="1"/>
            <a:ext cx="6858048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Структура налоговых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доходов проекта бюджета Большекирсановского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поселения в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2025 году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3" descr="http://minfin.tularegion.ru/netcat_files/post_dox_185x185_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0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56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  <a:cs typeface="FrankRuehl" pitchFamily="34" charset="-79"/>
              </a:rPr>
              <a:t>Структура безвозмездных поступлений</a:t>
            </a:r>
            <a:endParaRPr lang="ru-RU" sz="3200" b="1" i="1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  <a:cs typeface="FrankRuehl" pitchFamily="34" charset="-79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6500755"/>
              </p:ext>
            </p:extLst>
          </p:nvPr>
        </p:nvGraphicFramePr>
        <p:xfrm>
          <a:off x="395536" y="1196752"/>
          <a:ext cx="8280920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357430"/>
            <a:ext cx="8429684" cy="3714776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1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всего                                          20 346,2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         -  9 218,3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оборона                        -     400,8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правоохранительная деятельность   -       40,0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Национальная экономика                     -     50,0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                                            -       15,0</a:t>
            </a: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  -  3 278,7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                  -  7 187,8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политика                           -     105,6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              -       50,0</a:t>
            </a:r>
            <a:endParaRPr lang="ru-RU" sz="1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"/>
            <a:ext cx="8429684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Расходы проекта бюджета </a:t>
            </a:r>
            <a:r>
              <a:rPr lang="ru-RU" sz="2800" b="1" i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сельского </a:t>
            </a:r>
            <a:r>
              <a:rPr lang="ru-RU" sz="2800" b="1" i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поселения на </a:t>
            </a:r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2025 год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      </a:t>
            </a:r>
            <a:r>
              <a:rPr lang="ru-RU" b="1" i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(по разделам)</a:t>
            </a:r>
            <a:endParaRPr lang="ru-RU" b="1" i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2928958" cy="2071702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9" y="71414"/>
            <a:ext cx="321467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>
          <a:xfrm>
            <a:off x="285720" y="142852"/>
            <a:ext cx="8501122" cy="1143008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проекта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8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Большекирсановского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программ в 2025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годах,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тыс.рублей</a:t>
            </a:r>
            <a:endParaRPr lang="ru-RU" sz="2000" b="1" i="1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019300" y="22494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90965"/>
              </p:ext>
            </p:extLst>
          </p:nvPr>
        </p:nvGraphicFramePr>
        <p:xfrm>
          <a:off x="642910" y="1660385"/>
          <a:ext cx="7610826" cy="4109071"/>
        </p:xfrm>
        <a:graphic>
          <a:graphicData uri="http://schemas.openxmlformats.org/drawingml/2006/table">
            <a:tbl>
              <a:tblPr/>
              <a:tblGrid>
                <a:gridCol w="4175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20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678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муниципальной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программы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2025год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2026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  <a:endParaRPr lang="ru-RU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latin typeface="Times New Roman"/>
                          <a:ea typeface="Times New Roman"/>
                          <a:cs typeface="Times New Roman"/>
                        </a:rPr>
                        <a:t>Всего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19 915,2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16 300,2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13 969,0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2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1. Социальная поддержка граждан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105,6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109,8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114,2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57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2. Обеспечение качественными жилищно-коммунальными услугами населения </a:t>
                      </a:r>
                      <a:r>
                        <a:rPr lang="ru-RU" sz="13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Большекирсановского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сельского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поселения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3 258,7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2 117,3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658,3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3. Обеспечение общественного порядка и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профилактика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правонарушений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81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Участие в предупреждении и ликвидации последствий 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чрезвычайных ситуаций, обеспечение пожарной безопасности и безопасности людей на водных объектах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112,0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12,0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68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5.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культуры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7 157,8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5 107,3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4 345,1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39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6. Развитие </a:t>
                      </a: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физической культуры и спорта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50,0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10,0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5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7. </a:t>
                      </a:r>
                      <a:r>
                        <a:rPr lang="ru-RU" sz="1300" dirty="0" err="1">
                          <a:latin typeface="Times New Roman"/>
                          <a:ea typeface="Times New Roman"/>
                          <a:cs typeface="Times New Roman"/>
                        </a:rPr>
                        <a:t>Энергоэффективность</a:t>
                      </a:r>
                      <a:r>
                        <a:rPr lang="ru-RU" sz="1300" dirty="0">
                          <a:latin typeface="Times New Roman"/>
                          <a:ea typeface="Times New Roman"/>
                          <a:cs typeface="Times New Roman"/>
                        </a:rPr>
                        <a:t> и развитие энергетики</a:t>
                      </a: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r>
                        <a:rPr lang="ru-RU" sz="13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Развитие муниципальной службы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9 203,1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8 795,8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latin typeface="Times New Roman"/>
                          <a:ea typeface="Times New Roman"/>
                          <a:cs typeface="Times New Roman"/>
                        </a:rPr>
                        <a:t>8 801,4</a:t>
                      </a: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3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2926" marR="629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74711"/>
            <a:ext cx="636424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6132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проекта                 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8267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00108"/>
            <a:ext cx="3346501" cy="250033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аппарата управления </a:t>
            </a:r>
          </a:p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2025г -8 947,0тыс.рублей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9624" y="4143380"/>
            <a:ext cx="3346500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Мобилизационная и вневойсковая подготовка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400,8тыс.рублей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1999" y="928670"/>
            <a:ext cx="4000529" cy="264320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-6,0 муниципальных служащих;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-4,25 технический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-3,75 обслуживающий персонал;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-Расходы на другие общегосударственные вопросы -271,3(в т.ч. регистрация имущества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-30,0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427985" y="4143380"/>
            <a:ext cx="4144543" cy="145424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первичного воинского учета на территории, где отсутствуют военные комиссариаты.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3714744" y="1928802"/>
            <a:ext cx="642942" cy="357190"/>
          </a:xfrm>
          <a:prstGeom prst="rightArrow">
            <a:avLst>
              <a:gd name="adj1" fmla="val 50000"/>
              <a:gd name="adj2" fmla="val 4871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3635896" y="5021560"/>
            <a:ext cx="720080" cy="36004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1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1043</TotalTime>
  <Words>728</Words>
  <Application>Microsoft Office PowerPoint</Application>
  <PresentationFormat>Экран (4:3)</PresentationFormat>
  <Paragraphs>179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26" baseType="lpstr">
      <vt:lpstr>Microsoft YaHei</vt:lpstr>
      <vt:lpstr>Arial</vt:lpstr>
      <vt:lpstr>Arial Black</vt:lpstr>
      <vt:lpstr>Calibri</vt:lpstr>
      <vt:lpstr>Calibri Light</vt:lpstr>
      <vt:lpstr>Century Gothic</vt:lpstr>
      <vt:lpstr>FrankRuehl</vt:lpstr>
      <vt:lpstr>Mangal</vt:lpstr>
      <vt:lpstr>StarSymbol</vt:lpstr>
      <vt:lpstr>Times New Roman</vt:lpstr>
      <vt:lpstr>Тема Office</vt:lpstr>
      <vt:lpstr>1_Тема Office</vt:lpstr>
      <vt:lpstr>ПРОЕКТ БЮДЖЕТА Большекирсановского сельского поселения  Матвеево-Курганского района  на 2025-2027 годы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безвозмездных поступлений</vt:lpstr>
      <vt:lpstr>Презентация PowerPoint</vt:lpstr>
      <vt:lpstr>Расходы проекта бюджета Большекирсановского  сельского поселения  в рамках программ в 2025 – 2027 годах, тыс.рублей</vt:lpstr>
      <vt:lpstr>Презентация PowerPoint</vt:lpstr>
      <vt:lpstr>Презентация PowerPoint</vt:lpstr>
      <vt:lpstr>Презентация PowerPoint</vt:lpstr>
      <vt:lpstr>Жилищно-коммунальное  хозяйство    2025год -3 278,7 тыс.рублей 2026год- 2 137,3тыс.рублей 2027 год- 678,3 тыс.рублей  </vt:lpstr>
      <vt:lpstr>              Социальная политика</vt:lpstr>
      <vt:lpstr>Физическая культура и спорт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Екатериновского сельского поселения Матвеево-Курганского района на 2014-2016 годы</dc:title>
  <dc:creator>Виктория</dc:creator>
  <cp:lastModifiedBy>Admin</cp:lastModifiedBy>
  <cp:revision>123</cp:revision>
  <dcterms:created xsi:type="dcterms:W3CDTF">2014-05-11T13:45:39Z</dcterms:created>
  <dcterms:modified xsi:type="dcterms:W3CDTF">2025-01-21T07:55:10Z</dcterms:modified>
</cp:coreProperties>
</file>