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8" r:id="rId1"/>
    <p:sldMasterId id="2147484055" r:id="rId2"/>
    <p:sldMasterId id="2147484072" r:id="rId3"/>
    <p:sldMasterId id="2147484089" r:id="rId4"/>
  </p:sldMasterIdLst>
  <p:notesMasterIdLst>
    <p:notesMasterId r:id="rId14"/>
  </p:notesMasterIdLst>
  <p:sldIdLst>
    <p:sldId id="256" r:id="rId5"/>
    <p:sldId id="279" r:id="rId6"/>
    <p:sldId id="258" r:id="rId7"/>
    <p:sldId id="259" r:id="rId8"/>
    <p:sldId id="260" r:id="rId9"/>
    <p:sldId id="269" r:id="rId10"/>
    <p:sldId id="280" r:id="rId11"/>
    <p:sldId id="281" r:id="rId12"/>
    <p:sldId id="27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02863972832778E-2"/>
          <c:y val="9.616633909012387E-2"/>
          <c:w val="0.47280098668222242"/>
          <c:h val="0.8596983669552786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21,0%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664-4079-A182-2117294A03C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42,5%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664-4079-A182-2117294A03C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2,5%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664-4079-A182-2117294A03C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34,0%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664-4079-A182-2117294A03CF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ru-RU" dirty="0" smtClean="0"/>
                      <a:t>38,0%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64-4079-A182-2117294A03C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44,8</a:t>
                    </a:r>
                    <a:r>
                      <a:rPr lang="ru-RU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664-4079-A182-2117294A03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Налог на совокупный продукт</c:v>
                </c:pt>
                <c:pt idx="2">
                  <c:v>Остальные налоговые  и неналоговые доходы</c:v>
                </c:pt>
                <c:pt idx="3">
                  <c:v>Налоги на имущество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2060.8000000000002</c:v>
                </c:pt>
                <c:pt idx="1">
                  <c:v>4000</c:v>
                </c:pt>
                <c:pt idx="2">
                  <c:v>240.7</c:v>
                </c:pt>
                <c:pt idx="3">
                  <c:v>3398.9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664-4079-A182-2117294A03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7688657027096979"/>
          <c:y val="6.8623490441921786E-2"/>
          <c:w val="0.4044974835251573"/>
          <c:h val="0.73757663988353561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7494408833801078E-2"/>
          <c:y val="4.104968066611217E-2"/>
          <c:w val="0.54442211734928003"/>
          <c:h val="0.8225658860727186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Дотации бюджетам сельских поселений на выравнивание бютной обеспеченности</c:v>
                </c:pt>
                <c:pt idx="1">
                  <c:v>Субвенции бюджетам бюджетной системы Российской Федерации</c:v>
                </c:pt>
                <c:pt idx="2">
                  <c:v>Субсидии бюджетам на развитие сети учреждений культурно-досугового типа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10425.9</c:v>
                </c:pt>
                <c:pt idx="1">
                  <c:v>411</c:v>
                </c:pt>
                <c:pt idx="2">
                  <c:v>2517.4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EE-4D98-A24F-7AEB6532781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8738014890995769"/>
          <c:y val="7.2112220714277614E-2"/>
          <c:w val="0.30241576945738924"/>
          <c:h val="0.9138924408393238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9F46-3FA6-40E5-8288-0D157AC7709B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70E7-AA30-4D80-A1ED-8D1F31270E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525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070E7-AA30-4D80-A1ED-8D1F31270E6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74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9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65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0017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48049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4193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470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241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68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7FD13B">
                  <a:tint val="2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369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4815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22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221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9090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159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15633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2842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8922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3499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0066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61753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146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802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9611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7478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2563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133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7FD13B">
                  <a:tint val="2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96318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19486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22141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74034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6501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00989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486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83033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48642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4910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00032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9526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9908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246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4965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3812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48753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7FD13B">
                  <a:tint val="20000"/>
                </a:srgbClr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8897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02069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600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5973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22533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5288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29821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2175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82273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488570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4258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415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68046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0223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16618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64740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248691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95FAA-2CAC-4B25-B6CE-1CECA9387E55}" type="datetimeFigureOut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11.03.2025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2703BB-2C68-4254-A93F-562E648C67D2}" type="slidenum">
              <a:rPr kumimoji="0" lang="ru-RU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958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06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00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94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4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  <p:sldLayoutId id="2147484052" r:id="rId14"/>
    <p:sldLayoutId id="2147484053" r:id="rId15"/>
    <p:sldLayoutId id="21474840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04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6" r:id="rId1"/>
    <p:sldLayoutId id="2147484057" r:id="rId2"/>
    <p:sldLayoutId id="2147484058" r:id="rId3"/>
    <p:sldLayoutId id="2147484059" r:id="rId4"/>
    <p:sldLayoutId id="2147484060" r:id="rId5"/>
    <p:sldLayoutId id="2147484061" r:id="rId6"/>
    <p:sldLayoutId id="2147484062" r:id="rId7"/>
    <p:sldLayoutId id="2147484063" r:id="rId8"/>
    <p:sldLayoutId id="2147484064" r:id="rId9"/>
    <p:sldLayoutId id="2147484065" r:id="rId10"/>
    <p:sldLayoutId id="2147484066" r:id="rId11"/>
    <p:sldLayoutId id="2147484067" r:id="rId12"/>
    <p:sldLayoutId id="2147484068" r:id="rId13"/>
    <p:sldLayoutId id="2147484069" r:id="rId14"/>
    <p:sldLayoutId id="2147484070" r:id="rId15"/>
    <p:sldLayoutId id="214748407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24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  <p:sldLayoutId id="2147484084" r:id="rId12"/>
    <p:sldLayoutId id="2147484085" r:id="rId13"/>
    <p:sldLayoutId id="2147484086" r:id="rId14"/>
    <p:sldLayoutId id="2147484087" r:id="rId15"/>
    <p:sldLayoutId id="21474840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95FAA-2CAC-4B25-B6CE-1CECA9387E55}" type="datetimeFigureOut">
              <a:rPr lang="ru-RU" smtClean="0"/>
              <a:pPr/>
              <a:t>11.03.2025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12703BB-2C68-4254-A93F-562E648C67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4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91" r:id="rId2"/>
    <p:sldLayoutId id="2147484092" r:id="rId3"/>
    <p:sldLayoutId id="2147484093" r:id="rId4"/>
    <p:sldLayoutId id="2147484094" r:id="rId5"/>
    <p:sldLayoutId id="2147484095" r:id="rId6"/>
    <p:sldLayoutId id="2147484096" r:id="rId7"/>
    <p:sldLayoutId id="2147484097" r:id="rId8"/>
    <p:sldLayoutId id="2147484098" r:id="rId9"/>
    <p:sldLayoutId id="2147484099" r:id="rId10"/>
    <p:sldLayoutId id="2147484100" r:id="rId11"/>
    <p:sldLayoutId id="2147484101" r:id="rId12"/>
    <p:sldLayoutId id="2147484102" r:id="rId13"/>
    <p:sldLayoutId id="2147484103" r:id="rId14"/>
    <p:sldLayoutId id="2147484104" r:id="rId15"/>
    <p:sldLayoutId id="21474841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8280919" cy="3571900"/>
          </a:xfr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t" anchorCtr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Большекирсановского сельского поселения</a:t>
            </a:r>
            <a:br>
              <a:rPr lang="ru-RU" sz="44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Матвеево-Курганского района </a:t>
            </a:r>
            <a:br>
              <a:rPr lang="ru-RU" sz="44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b="1" i="1" dirty="0" smtClean="0">
                <a:ln w="11430"/>
                <a:solidFill>
                  <a:schemeClr val="accent3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2025-2027годы</a:t>
            </a:r>
            <a:endParaRPr lang="ru-RU" sz="4400" b="1" i="1" dirty="0">
              <a:ln w="11430"/>
              <a:solidFill>
                <a:schemeClr val="accent3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332656"/>
            <a:ext cx="82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Администрация Большекирсановского сельского поселения</a:t>
            </a:r>
            <a:endParaRPr lang="ru-RU" sz="2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61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трелка вправо 12"/>
          <p:cNvSpPr/>
          <p:nvPr/>
        </p:nvSpPr>
        <p:spPr>
          <a:xfrm rot="1747683">
            <a:off x="1741463" y="4206001"/>
            <a:ext cx="1296144" cy="468967"/>
          </a:xfrm>
          <a:prstGeom prst="rightArrow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8067062">
            <a:off x="5748123" y="3309340"/>
            <a:ext cx="1296144" cy="468967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Стрелка вправо 1"/>
          <p:cNvSpPr/>
          <p:nvPr/>
        </p:nvSpPr>
        <p:spPr>
          <a:xfrm rot="5400000">
            <a:off x="3874182" y="2034432"/>
            <a:ext cx="1296144" cy="468967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046090" y="2916988"/>
            <a:ext cx="2952328" cy="288032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Основа формирования  бюджета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Большекирсанов-ского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на 2025 год и  плановый период 2026и 2027 годов.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82094" y="371116"/>
            <a:ext cx="2880320" cy="124972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Муниципальные программы.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29447" y="2309326"/>
            <a:ext cx="2880320" cy="25202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Основные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направления бюджетной и налоговой политики администрации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на 2025-2027годы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1641" y="2108281"/>
            <a:ext cx="2880320" cy="2157069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Прогноз социально-экономического развития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сельского поселения на 2025-2027годы.</a:t>
            </a:r>
          </a:p>
        </p:txBody>
      </p:sp>
    </p:spTree>
    <p:extLst>
      <p:ext uri="{BB962C8B-B14F-4D97-AF65-F5344CB8AC3E}">
        <p14:creationId xmlns:p14="http://schemas.microsoft.com/office/powerpoint/2010/main" val="176883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6026724"/>
              </p:ext>
            </p:extLst>
          </p:nvPr>
        </p:nvGraphicFramePr>
        <p:xfrm>
          <a:off x="142844" y="2314597"/>
          <a:ext cx="8715435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88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7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06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8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2026год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2027год</a:t>
                      </a:r>
                      <a:endParaRPr lang="ru-RU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.Доходы,</a:t>
                      </a:r>
                    </a:p>
                    <a:p>
                      <a:pPr algn="l"/>
                      <a:r>
                        <a:rPr lang="ru-RU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всего: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23 054,7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17 501,7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15 179,1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082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Из них:</a:t>
                      </a:r>
                    </a:p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и неналоговые доходы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9 700,4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10 004,1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10 091,2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поступления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13 354,3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7 497,6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5 087,9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.Расходы,</a:t>
                      </a:r>
                    </a:p>
                    <a:p>
                      <a:pPr algn="l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23 054,7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17 501,7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15 179,1</a:t>
                      </a:r>
                      <a:endParaRPr lang="ru-RU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967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.Дефицит 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(-),</a:t>
                      </a:r>
                    </a:p>
                    <a:p>
                      <a:pPr algn="l"/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Профицит(+)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42844" y="20517"/>
            <a:ext cx="8715436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решения Собрания депутатов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«О бюджете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</a:t>
            </a:r>
          </a:p>
          <a:p>
            <a:pPr algn="ctr"/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Матвеево-Курганского района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2025год</a:t>
            </a:r>
          </a:p>
          <a:p>
            <a:pPr algn="ctr"/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4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и на плановый период </a:t>
            </a:r>
            <a:r>
              <a:rPr lang="ru-RU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2026и 2027годов»</a:t>
            </a:r>
          </a:p>
          <a:p>
            <a:pPr algn="ctr"/>
            <a:r>
              <a:rPr lang="ru-RU" sz="2000" b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                                                                                                      (</a:t>
            </a:r>
            <a:r>
              <a:rPr lang="ru-RU" sz="20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тыс.рублей</a:t>
            </a:r>
            <a:r>
              <a:rPr lang="ru-RU" sz="20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4482" y="1071547"/>
            <a:ext cx="23415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</a:p>
          <a:p>
            <a:r>
              <a:rPr lang="ru-RU" sz="16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23 054,7</a:t>
            </a:r>
            <a:endParaRPr lang="ru-RU" sz="1600" b="1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2198" y="1071547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</a:t>
            </a:r>
          </a:p>
          <a:p>
            <a:pPr algn="r"/>
            <a:r>
              <a:rPr lang="ru-RU" sz="1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23 054,7</a:t>
            </a: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(тыс.рублей)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1643050"/>
            <a:ext cx="3818704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доходы физических лиц   2 060,8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214554"/>
            <a:ext cx="3818704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Единый сельскохозяйственный налог </a:t>
            </a:r>
          </a:p>
          <a:p>
            <a:pPr algn="ctr"/>
            <a:r>
              <a:rPr lang="ru-RU" sz="14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4 000,0</a:t>
            </a:r>
            <a:endParaRPr 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2786058"/>
            <a:ext cx="3818704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 132,7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58156" y="5643578"/>
            <a:ext cx="3828091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трафы 5,2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8156" y="4429132"/>
            <a:ext cx="3828091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имущества-118,6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3857628"/>
            <a:ext cx="3818704" cy="50006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Государственная пошлина 12,3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506" y="3357562"/>
            <a:ext cx="3815742" cy="4286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Земельный налог 3266,2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857753" y="1857365"/>
            <a:ext cx="3857652" cy="5000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Общегосударственные вопросы 9 218,3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57752" y="2428868"/>
            <a:ext cx="3857653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410,8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57753" y="6143644"/>
            <a:ext cx="3857652" cy="5715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Физическая культура и спорт 50,0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57752" y="4714885"/>
            <a:ext cx="3857651" cy="4286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Образование -15,0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5643578"/>
            <a:ext cx="3857651" cy="4286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Социальная политика 105,6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7753" y="2928934"/>
            <a:ext cx="3857652" cy="64294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57752" y="4143380"/>
            <a:ext cx="3857651" cy="5000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  3 278,7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71503"/>
            <a:ext cx="7610392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Основные параметры бюджета </a:t>
            </a:r>
            <a:endParaRPr lang="ru-RU" sz="2400" b="1" i="1" dirty="0" smtClean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r>
              <a:rPr lang="ru-RU" sz="2400" b="1" i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</a:t>
            </a:r>
            <a:r>
              <a:rPr lang="ru-RU" sz="2400" b="1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сельского </a:t>
            </a:r>
            <a:r>
              <a:rPr lang="ru-RU" sz="2400" b="1" i="1" dirty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поселения на </a:t>
            </a:r>
            <a:r>
              <a:rPr lang="ru-RU" sz="2400" b="1" i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2025год        </a:t>
            </a:r>
            <a:endParaRPr lang="ru-RU" b="1" i="1" dirty="0">
              <a:ln w="1143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00034" y="6143644"/>
            <a:ext cx="3786214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13 354,3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8596" y="5000636"/>
            <a:ext cx="3857652" cy="5715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от оказания платных услуг(работ) и компенсации затрат 104,6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857752" y="3643314"/>
            <a:ext cx="3857652" cy="42862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Национальная экономика -40,0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857752" y="5214950"/>
            <a:ext cx="3857651" cy="35719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Культура -9 886,3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5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935234"/>
              </p:ext>
            </p:extLst>
          </p:nvPr>
        </p:nvGraphicFramePr>
        <p:xfrm>
          <a:off x="500034" y="1571612"/>
          <a:ext cx="8143932" cy="507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57356" y="1"/>
            <a:ext cx="6858048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Структура налоговых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доходов </a:t>
            </a:r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бюджета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Большекирсановского </a:t>
            </a:r>
            <a:r>
              <a:rPr lang="ru-RU" sz="2800" b="1" i="1" dirty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сельского поселения в </a:t>
            </a:r>
            <a:r>
              <a:rPr lang="ru-RU" sz="2800" b="1" i="1" dirty="0" smtClean="0">
                <a:ln w="11430"/>
                <a:solidFill>
                  <a:schemeClr val="tx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2025 году</a:t>
            </a:r>
            <a:endParaRPr lang="ru-RU" b="1" i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3" descr="http://minfin.tularegion.ru/netcat_files/post_dox_185x185_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143108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45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  <a:cs typeface="FrankRuehl" pitchFamily="34" charset="-79"/>
              </a:rPr>
              <a:t>Структура безвозмездных поступлений</a:t>
            </a:r>
            <a:endParaRPr lang="ru-RU" sz="3200" b="1" i="1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  <a:cs typeface="FrankRuehl" pitchFamily="34" charset="-79"/>
            </a:endParaRP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462419"/>
              </p:ext>
            </p:extLst>
          </p:nvPr>
        </p:nvGraphicFramePr>
        <p:xfrm>
          <a:off x="395536" y="1196752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3411" y="1525182"/>
            <a:ext cx="2770436" cy="79208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Содержание учреждений 9 886,3 тыс.рублей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8465" y="2737955"/>
            <a:ext cx="2745382" cy="108012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Меры социальной поддержки отдельных категорий граждан 105,6тыс.рублей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8464" y="5301208"/>
            <a:ext cx="2745383" cy="10801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Содержание аппарата управления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8 989,0тыс.рублей.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8465" y="4005064"/>
            <a:ext cx="2745382" cy="79208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Жилищно-коммунальное хозяйство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3 278,7тыс.рублей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1412776"/>
            <a:ext cx="4248472" cy="129614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Учреждения культуры: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МУК «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Большекирсановский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СДК»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39952" y="5072074"/>
            <a:ext cx="4248472" cy="152527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-6 муниципальных служащих;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-4 технический персонал;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-4 обслуживающий персонал;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-другие общегосударственные вопросы;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повышение квалификации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39952" y="3861048"/>
            <a:ext cx="4245947" cy="10801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-техобслуживание и оплата электроэнергии уличного освещения;</a:t>
            </a:r>
          </a:p>
          <a:p>
            <a:pPr lvl="0" algn="ctr"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-текущий</a:t>
            </a:r>
            <a:r>
              <a:rPr kumimoji="0" lang="ru-RU" sz="14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ремонт памятников</a:t>
            </a: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озеленение территории поселения и прочие мероприятия по благоустройству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39952" y="2924944"/>
            <a:ext cx="4248472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Выплата государственной пенсии за выслугу лет муниципальным служащим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75856" y="1772816"/>
            <a:ext cx="720080" cy="36004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275856" y="3154490"/>
            <a:ext cx="72008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347864" y="4221088"/>
            <a:ext cx="720080" cy="36004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324736" y="5661248"/>
            <a:ext cx="720080" cy="36004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0850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Расходы бюджета </a:t>
            </a:r>
            <a:r>
              <a:rPr kumimoji="0" lang="ru-RU" sz="2800" b="1" i="0" u="none" strike="noStrike" kern="1200" cap="none" spc="0" normalizeH="0" baseline="0" noProof="0" dirty="0" err="1" smtClean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Большекирсановского</a:t>
            </a: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сельского поселения на </a:t>
            </a: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2025 </a:t>
            </a:r>
            <a:r>
              <a:rPr kumimoji="0" lang="ru-RU" sz="2800" b="1" i="0" u="none" strike="noStrike" kern="1200" cap="none" spc="0" normalizeH="0" baseline="0" noProof="0" dirty="0">
                <a:ln w="11430"/>
                <a:gradFill>
                  <a:gsLst>
                    <a:gs pos="0">
                      <a:srgbClr val="EA157A">
                        <a:tint val="70000"/>
                        <a:satMod val="245000"/>
                      </a:srgbClr>
                    </a:gs>
                    <a:gs pos="75000">
                      <a:srgbClr val="EA157A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EA157A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год</a:t>
            </a:r>
            <a:endParaRPr kumimoji="0" lang="ru-RU" sz="1800" b="1" i="0" u="none" strike="noStrike" kern="1200" cap="none" spc="0" normalizeH="0" baseline="0" noProof="0" dirty="0">
              <a:ln w="11430"/>
              <a:gradFill>
                <a:gsLst>
                  <a:gs pos="0">
                    <a:srgbClr val="EA157A">
                      <a:tint val="70000"/>
                      <a:satMod val="245000"/>
                    </a:srgbClr>
                  </a:gs>
                  <a:gs pos="75000">
                    <a:srgbClr val="EA157A">
                      <a:tint val="90000"/>
                      <a:shade val="60000"/>
                      <a:satMod val="240000"/>
                    </a:srgbClr>
                  </a:gs>
                  <a:gs pos="100000">
                    <a:srgbClr val="EA157A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10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908720"/>
            <a:ext cx="3346501" cy="144871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Защита населения и территории от ЧС природного  и техногенного характера, пожарная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безопасность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40,0 тыс.рублей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1" y="2931871"/>
            <a:ext cx="3346500" cy="142077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Мобилизационная и вневойсковая подготовка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410,8тыс.рублей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9624" y="4805536"/>
            <a:ext cx="3346500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Физическая культура и спорт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50,0 тыс.рублей.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27985" y="332656"/>
            <a:ext cx="4608512" cy="223224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-мероприятия по обучению на курсах гражданской обороны;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-поддержание в готовности систем оповещения;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-мероприятия по обеспечению пожарной безопасности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27986" y="2708920"/>
            <a:ext cx="4608511" cy="187220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Осуществление первичного воинского учета на территории, где отсутствуют военные комиссариаты.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27985" y="4805536"/>
            <a:ext cx="4608511" cy="7920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Приобретение призов на спортивные мероприятия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678772" y="1268760"/>
            <a:ext cx="720080" cy="36004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678772" y="3462236"/>
            <a:ext cx="720080" cy="360040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635896" y="5021560"/>
            <a:ext cx="720080" cy="36004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78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285720" y="142852"/>
            <a:ext cx="8501122" cy="114300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8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Большекирсановского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в рамках программ в 2025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28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годах, </a:t>
            </a:r>
            <a:r>
              <a:rPr lang="ru-RU" sz="2000" b="1" i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2000" b="1" i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019300" y="22494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952956"/>
              </p:ext>
            </p:extLst>
          </p:nvPr>
        </p:nvGraphicFramePr>
        <p:xfrm>
          <a:off x="642910" y="1660385"/>
          <a:ext cx="7610826" cy="4337671"/>
        </p:xfrm>
        <a:graphic>
          <a:graphicData uri="http://schemas.openxmlformats.org/drawingml/2006/table">
            <a:tbl>
              <a:tblPr/>
              <a:tblGrid>
                <a:gridCol w="41751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20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78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</a:t>
                      </a: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endParaRPr lang="ru-RU" sz="13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2025год</a:t>
                      </a:r>
                      <a:endParaRPr lang="ru-RU" sz="13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2026 </a:t>
                      </a: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2027 год</a:t>
                      </a:r>
                      <a:endParaRPr lang="ru-RU" sz="13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22 613,7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16 300,2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smtClean="0">
                          <a:latin typeface="Times New Roman"/>
                          <a:ea typeface="Times New Roman"/>
                          <a:cs typeface="Times New Roman"/>
                        </a:rPr>
                        <a:t>13 969,0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1. Социальная поддержка граждан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105,6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109,8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114,2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7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2. Обеспечение качественными жилищно-коммунальными услугами населения </a:t>
                      </a:r>
                      <a:r>
                        <a:rPr lang="ru-RU" sz="13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Большекирсановского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сельского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поселения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3 258,7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2 117,3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658,3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9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3. Обеспечение общественного порядка и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профилактика</a:t>
                      </a:r>
                      <a:r>
                        <a:rPr lang="ru-RU" sz="13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правонарушений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8,0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8,0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8,0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81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4.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Участие в предупреждении и ликвидации последствий 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чрезвычайных ситуаций, обеспечение пожарной безопасности и безопасности людей на водных объектах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112,0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92,0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12,0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26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5. Развитие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культуры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9 856,3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5 107,3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4 345,1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39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6. Развитие </a:t>
                      </a: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физической культуры и спорта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50,0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50,0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10,0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7. </a:t>
                      </a:r>
                      <a:r>
                        <a:rPr lang="ru-RU" sz="1300" dirty="0" err="1">
                          <a:latin typeface="Times New Roman"/>
                          <a:ea typeface="Times New Roman"/>
                          <a:cs typeface="Times New Roman"/>
                        </a:rPr>
                        <a:t>Энергоэффективность</a:t>
                      </a: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 и развитие энергетики</a:t>
                      </a: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20,0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>
                          <a:latin typeface="Times New Roman"/>
                          <a:ea typeface="Times New Roman"/>
                          <a:cs typeface="Times New Roman"/>
                        </a:rPr>
                        <a:t>8. 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Times New Roman"/>
                        </a:rPr>
                        <a:t>. Развитие муниципальной службы</a:t>
                      </a:r>
                      <a:endParaRPr kumimoji="0" lang="ru-RU" sz="1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9 203,1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8 795,8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Times New Roman"/>
                          <a:cs typeface="Times New Roman"/>
                        </a:rPr>
                        <a:t>8 801,4</a:t>
                      </a:r>
                      <a:endParaRPr lang="ru-RU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программных расходов в общем объеме расходов бюджета , в %  </a:t>
                      </a:r>
                      <a:endParaRPr lang="ru-RU" sz="13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98,1</a:t>
                      </a:r>
                      <a:endParaRPr lang="ru-RU" sz="13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93,1</a:t>
                      </a:r>
                      <a:endParaRPr lang="ru-RU" sz="13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99,2</a:t>
                      </a:r>
                      <a:endParaRPr lang="ru-RU" sz="13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2926" marR="629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74711"/>
            <a:ext cx="56589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61327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82673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3.xml><?xml version="1.0" encoding="utf-8"?>
<a:theme xmlns:a="http://schemas.openxmlformats.org/drawingml/2006/main" name="3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4.xml><?xml version="1.0" encoding="utf-8"?>
<a:theme xmlns:a="http://schemas.openxmlformats.org/drawingml/2006/main" name="1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1042</TotalTime>
  <Words>570</Words>
  <Application>Microsoft Office PowerPoint</Application>
  <PresentationFormat>Экран (4:3)</PresentationFormat>
  <Paragraphs>151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Arial</vt:lpstr>
      <vt:lpstr>Arial Black</vt:lpstr>
      <vt:lpstr>Calibri</vt:lpstr>
      <vt:lpstr>Century Gothic</vt:lpstr>
      <vt:lpstr>FrankRuehl</vt:lpstr>
      <vt:lpstr>Lucida Sans Unicode</vt:lpstr>
      <vt:lpstr>Times New Roman</vt:lpstr>
      <vt:lpstr>Wingdings 3</vt:lpstr>
      <vt:lpstr>Легкий дым</vt:lpstr>
      <vt:lpstr>2_Легкий дым</vt:lpstr>
      <vt:lpstr>3_Легкий дым</vt:lpstr>
      <vt:lpstr>1_Легкий дым</vt:lpstr>
      <vt:lpstr>Бюджет Большекирсановского сельского поселения  Матвеево-Курганского района  на 2025-2027годы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безвозмездных поступлений</vt:lpstr>
      <vt:lpstr>Презентация PowerPoint</vt:lpstr>
      <vt:lpstr>Презентация PowerPoint</vt:lpstr>
      <vt:lpstr>Расходы бюджета Большекирсановского  сельского поселения  в рамках программ в 2025 – 2027 годах, тыс.рублей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Екатериновского сельского поселения Матвеево-Курганского района на 2014-2016 годы</dc:title>
  <dc:creator>Виктория</dc:creator>
  <cp:lastModifiedBy>Admin</cp:lastModifiedBy>
  <cp:revision>121</cp:revision>
  <dcterms:created xsi:type="dcterms:W3CDTF">2014-05-11T13:45:39Z</dcterms:created>
  <dcterms:modified xsi:type="dcterms:W3CDTF">2025-03-11T11:16:21Z</dcterms:modified>
</cp:coreProperties>
</file>