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8.6765091863517066E-2"/>
          <c:y val="3.0866359269839407E-2"/>
          <c:w val="0.47280098668222104"/>
          <c:h val="0.859698366955276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9,9%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7,8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6,9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4,2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26,4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44,8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Доходы от продажи земельных участков</c:v>
                </c:pt>
                <c:pt idx="2">
                  <c:v>Доходы от использования имущества</c:v>
                </c:pt>
                <c:pt idx="3">
                  <c:v>Остальные налоговые доходы</c:v>
                </c:pt>
                <c:pt idx="4">
                  <c:v>Акцизы по подакцизным товарам</c:v>
                </c:pt>
                <c:pt idx="5">
                  <c:v>Налоги на имущество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13.6</c:v>
                </c:pt>
                <c:pt idx="1">
                  <c:v>12.8</c:v>
                </c:pt>
                <c:pt idx="2">
                  <c:v>2</c:v>
                </c:pt>
                <c:pt idx="3">
                  <c:v>4.2</c:v>
                </c:pt>
                <c:pt idx="4">
                  <c:v>26.4</c:v>
                </c:pt>
                <c:pt idx="5">
                  <c:v>44.8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7688660445222129"/>
          <c:y val="6.1111856195024107E-2"/>
          <c:w val="0.41385413628851947"/>
          <c:h val="0.8946124835753186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4.5</c:v>
                </c:pt>
                <c:pt idx="1">
                  <c:v>4.7</c:v>
                </c:pt>
                <c:pt idx="2">
                  <c:v>3.9</c:v>
                </c:pt>
                <c:pt idx="3">
                  <c:v>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box"/>
        <c:axId val="84870272"/>
        <c:axId val="84871808"/>
        <c:axId val="0"/>
      </c:bar3DChart>
      <c:catAx>
        <c:axId val="84870272"/>
        <c:scaling>
          <c:orientation val="minMax"/>
        </c:scaling>
        <c:axPos val="b"/>
        <c:numFmt formatCode="General" sourceLinked="1"/>
        <c:tickLblPos val="nextTo"/>
        <c:crossAx val="84871808"/>
        <c:crosses val="autoZero"/>
        <c:auto val="1"/>
        <c:lblAlgn val="ctr"/>
        <c:lblOffset val="100"/>
      </c:catAx>
      <c:valAx>
        <c:axId val="84871808"/>
        <c:scaling>
          <c:orientation val="minMax"/>
          <c:max val="6"/>
          <c:min val="0"/>
        </c:scaling>
        <c:axPos val="l"/>
        <c:majorGridlines/>
        <c:numFmt formatCode="General" sourceLinked="1"/>
        <c:tickLblPos val="nextTo"/>
        <c:crossAx val="84870272"/>
        <c:crosses val="autoZero"/>
        <c:crossBetween val="between"/>
        <c:majorUnit val="1"/>
        <c:minorUnit val="4.0000000000000022E-2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9F46-3FA6-40E5-8288-0D157AC7709B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70E7-AA30-4D80-A1ED-8D1F31270E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452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070E7-AA30-4D80-A1ED-8D1F31270E6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974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595FAA-2CAC-4B25-B6CE-1CECA9387E55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1541" y="1484784"/>
            <a:ext cx="8280919" cy="2819399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Большекирсановского сельского поселения Матвеево-Курганского района на 2015-2017годы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32656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Администрация Большекирсановского сельского поселения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206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трелка вправо 14"/>
          <p:cNvSpPr/>
          <p:nvPr/>
        </p:nvSpPr>
        <p:spPr>
          <a:xfrm rot="2802137">
            <a:off x="2240752" y="1605053"/>
            <a:ext cx="1296144" cy="468967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21327268">
            <a:off x="1731752" y="3444902"/>
            <a:ext cx="1296144" cy="468967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7549019">
            <a:off x="2948265" y="4999121"/>
            <a:ext cx="1296144" cy="468967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0800000">
            <a:off x="5940152" y="3159271"/>
            <a:ext cx="1296144" cy="468967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3815915" y="999188"/>
            <a:ext cx="1296144" cy="468967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 вправо 1"/>
          <p:cNvSpPr/>
          <p:nvPr/>
        </p:nvSpPr>
        <p:spPr>
          <a:xfrm rot="15232793">
            <a:off x="4221118" y="5203523"/>
            <a:ext cx="1296144" cy="468967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987824" y="1881743"/>
            <a:ext cx="2952328" cy="288032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Основа формирования проекта бюджета Большекирсановского сельского поселения на 2015 год и на плановый период 2016 и 2017 годов.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44624"/>
            <a:ext cx="2880320" cy="158417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Ростовской области.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785794"/>
            <a:ext cx="2773542" cy="188803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Положение о бюджетном процессе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Большекирсановском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сельском поселении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(решение Собрания депутатов поселения от 30.06.2010г №71).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5976" y="5314948"/>
            <a:ext cx="2880320" cy="107829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Муниципальные программы.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2960033"/>
            <a:ext cx="2627784" cy="12719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Ростовской области.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56176" y="2078466"/>
            <a:ext cx="2880320" cy="25202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администрации Большекирсановского сельского поселения на 2015-2017 годы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(Постановления администрации от 26.09.2014 г. №108).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4429132"/>
            <a:ext cx="2880320" cy="215706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Большекирсановского сельского поселения на 2015-2017 годы.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(Постановление администрации от 26.06.2014 г. №77).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386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98641627"/>
              </p:ext>
            </p:extLst>
          </p:nvPr>
        </p:nvGraphicFramePr>
        <p:xfrm>
          <a:off x="428597" y="2357429"/>
          <a:ext cx="8372476" cy="4429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119"/>
                <a:gridCol w="2081813"/>
                <a:gridCol w="2104425"/>
                <a:gridCol w="2093119"/>
              </a:tblGrid>
              <a:tr h="34890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.Доходы,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9904,0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10388,4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10015,5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392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них: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5151,5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6438,6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6284,6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4752,5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3949,8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3730,9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.Расходы,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9904,0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10388,4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10015,5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443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.Дефицит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0517"/>
            <a:ext cx="8892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решения Собрания депутатов </a:t>
            </a:r>
            <a:r>
              <a:rPr lang="ru-RU" sz="24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«О бюджете </a:t>
            </a:r>
            <a:r>
              <a:rPr lang="ru-RU" sz="24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</a:t>
            </a:r>
            <a:r>
              <a:rPr lang="ru-RU" sz="24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Матвеево-Курганского</a:t>
            </a:r>
            <a:b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района на </a:t>
            </a:r>
            <a:r>
              <a:rPr lang="ru-RU" sz="24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2015 </a:t>
            </a:r>
            <a: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 и на плановый период </a:t>
            </a:r>
            <a:r>
              <a:rPr lang="ru-RU" sz="24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2016 </a:t>
            </a:r>
            <a:r>
              <a:rPr lang="ru-RU" sz="24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 </a:t>
            </a:r>
            <a:r>
              <a:rPr lang="ru-RU" sz="24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20167годов»</a:t>
            </a:r>
          </a:p>
          <a:p>
            <a:pPr algn="ctr"/>
            <a:r>
              <a:rPr lang="ru-RU" sz="2000" b="1" dirty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               (</a:t>
            </a:r>
            <a:r>
              <a:rPr lang="ru-RU" sz="2000" b="1" dirty="0" err="1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тыс.рублей</a:t>
            </a:r>
            <a:r>
              <a:rPr lang="ru-RU" sz="2000" b="1" dirty="0" smtClean="0">
                <a:ln w="11430"/>
                <a:gradFill>
                  <a:gsLst>
                    <a:gs pos="0">
                      <a:srgbClr val="9C5252">
                        <a:tint val="70000"/>
                        <a:satMod val="245000"/>
                      </a:srgbClr>
                    </a:gs>
                    <a:gs pos="75000">
                      <a:srgbClr val="9C5252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9C5252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60799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4482" y="112590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9904,0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4208" y="1125904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9904,0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276872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700,8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780928"/>
            <a:ext cx="2880320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Акцизы 894,2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284984"/>
            <a:ext cx="2880320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Единый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/>
              <a:t> налог 717,7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789040"/>
            <a:ext cx="2880320" cy="4320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 на имущество физических лиц 99,6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5805264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Финансовая помощь от других бюджетов 4752,5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8157" y="5301208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Иные доходы 783,4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4797152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Государственная пошлина 40,6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506" y="4293096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Земельный налог 1915,2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70627" y="2280563"/>
            <a:ext cx="2877357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 4067,7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70627" y="2780928"/>
            <a:ext cx="2877357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оборона 164,7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70627" y="5816044"/>
            <a:ext cx="2857601" cy="4212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 30,0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70627" y="4801829"/>
            <a:ext cx="2858718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Культура 2763,0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70627" y="5301208"/>
            <a:ext cx="2858718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Социальная политика 60,0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70627" y="3789040"/>
            <a:ext cx="2863317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Дорожный фонд 1095,1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670627" y="3284984"/>
            <a:ext cx="2861813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127,6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70627" y="4296172"/>
            <a:ext cx="2865074" cy="4320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1595,9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2280человек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0506" y="271503"/>
            <a:ext cx="813998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бюджета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сельского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 на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2015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850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8817006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20189"/>
            <a:ext cx="8208912" cy="138499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Структура налоговых доходов бюджета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в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2015 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году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456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488443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754" y="1516337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4624"/>
            <a:ext cx="885698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Безвозмездные поступления от других бюджетов бюджетной системы Российской Федерации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70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3411" y="1525182"/>
            <a:ext cx="2770436" cy="7920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учреждений 2763,0тыс.рублей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465" y="2737955"/>
            <a:ext cx="2745382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Меры социальной поддержки отдельных категорий граждан 60,0 тыс.рублей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8464" y="5301208"/>
            <a:ext cx="2745383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1595,9тыс.рублей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8465" y="4005064"/>
            <a:ext cx="2745382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Дорожный фонд 1095,1 тыс.рублей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1412776"/>
            <a:ext cx="4248472" cy="129614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Учреждения культуры: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МУК БСП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Большекирсановский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СДК»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МУК БСП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Большекирсановская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СБ»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5013176"/>
            <a:ext cx="4248472" cy="17281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-выборочный капитальный ремонт водопроводных сетей;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-техобслуживание и оплата электроэнергии уличного освещения;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-текущий ремонт памятников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3861048"/>
            <a:ext cx="4245947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на содержание и ремонт (ямочный) автомобильных дорог. приобретение и установка дорожных знаков.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2924944"/>
            <a:ext cx="4248472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Выплата государственной пенсии за выслугу лет муниципальным служащим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75856" y="1772816"/>
            <a:ext cx="720080" cy="36004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275856" y="3154490"/>
            <a:ext cx="72008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347864" y="4221088"/>
            <a:ext cx="720080" cy="36004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324736" y="5661248"/>
            <a:ext cx="720080" cy="36004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0850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Расходы бюджета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на 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2015 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1723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08720"/>
            <a:ext cx="3346501" cy="7920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аппарата управления 3969,8тыс.рублей.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1" y="2931871"/>
            <a:ext cx="3346500" cy="14207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 природного и техногенного характера, гражданская оборона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127,6 тыс.рублей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24" y="4805536"/>
            <a:ext cx="3346500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Мобилизационная и вневойсковая подготовка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164,7 тыс.рублей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624" y="5733256"/>
            <a:ext cx="3346500" cy="7920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30,0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5" y="332656"/>
            <a:ext cx="4608512" cy="22322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-6 муниципальных служащих;</a:t>
            </a:r>
          </a:p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-3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персонал;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-5 обслуживающий персонал;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-Расходы на другие общегосударственные вопросы -97,7(в т.ч. регистрация имущества-10,0 тыс.рублей)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27986" y="2708920"/>
            <a:ext cx="4608511" cy="18722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-мероприятия по обучению на курсах гражданской обороны;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-поддержание в готовности систем оповещения;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-финансовое обеспечение аварийно-спасательных служб (полномочия переданы в район)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5" y="4805536"/>
            <a:ext cx="4608511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Осуществление первичного воинского учета на территории, где отсутствуют военные комиссариаты.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427985" y="5733256"/>
            <a:ext cx="4608511" cy="7920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Приобретение призов на спортивные мероприятия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678772" y="1268760"/>
            <a:ext cx="720080" cy="36004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678772" y="3462236"/>
            <a:ext cx="720080" cy="36004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635896" y="5021560"/>
            <a:ext cx="72008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657215" y="5949280"/>
            <a:ext cx="720080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6019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185</TotalTime>
  <Words>487</Words>
  <Application>Microsoft Office PowerPoint</Application>
  <PresentationFormat>Экран (4:3)</PresentationFormat>
  <Paragraphs>110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Бюджет Большекирсановского сельского поселения Матвеево-Курганского района на 2015-2017годы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Екатериновского сельского поселения Матвеево-Курганского района на 2014-2016 годы</dc:title>
  <dc:creator>Виктория</dc:creator>
  <cp:lastModifiedBy>User</cp:lastModifiedBy>
  <cp:revision>22</cp:revision>
  <dcterms:created xsi:type="dcterms:W3CDTF">2014-05-11T13:45:39Z</dcterms:created>
  <dcterms:modified xsi:type="dcterms:W3CDTF">2015-05-17T07:11:45Z</dcterms:modified>
</cp:coreProperties>
</file>