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56" r:id="rId2"/>
    <p:sldId id="270" r:id="rId3"/>
    <p:sldId id="258" r:id="rId4"/>
    <p:sldId id="259" r:id="rId5"/>
    <p:sldId id="260" r:id="rId6"/>
    <p:sldId id="269" r:id="rId7"/>
    <p:sldId id="266" r:id="rId8"/>
    <p:sldId id="278" r:id="rId9"/>
    <p:sldId id="272" r:id="rId10"/>
    <p:sldId id="262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6765091863517066E-2"/>
          <c:y val="3.0866359269839411E-2"/>
          <c:w val="0.47280098668222242"/>
          <c:h val="0.85969836695527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34,6%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39,3%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33.5</c:v>
                </c:pt>
                <c:pt idx="2">
                  <c:v>0.2</c:v>
                </c:pt>
                <c:pt idx="3">
                  <c:v>38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688657027096979"/>
          <c:y val="6.8623490441921786E-2"/>
          <c:w val="0.4044974835251573"/>
          <c:h val="0.7375766398835356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0.23297210616530084"/>
                  <c:y val="-9.38390439108239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96,7%</a:t>
                    </a:r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3,3%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Лист1!$A$2:$A$4</c:f>
              <c:strCache>
                <c:ptCount val="2"/>
                <c:pt idx="0">
                  <c:v>Дотации бюджетам сельских поселений на выравнивание бютной обеспеченности</c:v>
                </c:pt>
                <c:pt idx="1">
                  <c:v>Субвенции бюджетам бюджетной системы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96.7</c:v>
                </c:pt>
                <c:pt idx="1">
                  <c:v>3.3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46-3FA6-40E5-8288-0D157AC7709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0E7-AA30-4D80-A1ED-8D1F31270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5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7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595FAA-2CAC-4B25-B6CE-1CECA9387E5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80919" cy="35719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Большекирсановского сельского </a:t>
            </a: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Матвеево-Курганского района 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2020-2022годы</a:t>
            </a:r>
            <a:endParaRPr lang="ru-RU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26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Администрация Большекирсановского сельского поселения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6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КУЛЬТУРА  И  КИНЕМАТОГРАФИЯ</a:t>
            </a:r>
            <a:endParaRPr lang="ru-RU" b="1" i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357298"/>
            <a:ext cx="4143404" cy="2357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Создание и сохранение единого культурного пространства на территории сельского  поселения;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обеспечение доступности населения </a:t>
            </a:r>
            <a:r>
              <a:rPr lang="ru-RU" sz="1400" b="1" dirty="0">
                <a:solidFill>
                  <a:schemeClr val="bg1"/>
                </a:solidFill>
              </a:rPr>
              <a:t>поселения</a:t>
            </a:r>
            <a:r>
              <a:rPr lang="ru-RU" sz="1400" b="1" dirty="0">
                <a:solidFill>
                  <a:srgbClr val="FFFFFF"/>
                </a:solidFill>
              </a:rPr>
              <a:t> к культурным ценностям и удовлетворения культурных потребностей граждан;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</a:t>
            </a:r>
            <a:r>
              <a:rPr lang="ru-RU" sz="1400" b="1" dirty="0" smtClean="0">
                <a:solidFill>
                  <a:srgbClr val="FFFFFF"/>
                </a:solidFill>
              </a:rPr>
              <a:t>организация и проведение фестивалей, конкурсов, торжественных мероприятий 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45" y="1500174"/>
            <a:ext cx="4357718" cy="178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объем расходов по отрасли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«Культура»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4 948,5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Picture 4" descr="F:\ФОТО 2015\DSC01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3857628"/>
            <a:ext cx="4357718" cy="2786082"/>
          </a:xfrm>
          <a:noFill/>
        </p:spPr>
      </p:pic>
      <p:pic>
        <p:nvPicPr>
          <p:cNvPr id="10" name="Picture 5" descr="F:\ФОТО 2015\DSCN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17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dyatlovo.info/files/u678/proverka_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" y="1357298"/>
            <a:ext cx="4273610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71438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3582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 природного и техногенного характера, гражданская оборона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500174"/>
            <a:ext cx="4000528" cy="34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Расходы на организацию и осуществление мероприятий по  гражданской обороне, защите населения и территории поселения от  чрезвычайных ситуаций природного и техногенного характера, подготовку (обучение) руководящего состава, должностных лиц и специалистов (работников) ГО и ЧС поселений – 9,0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2)Мероприятия по обеспечению пожарной безопасности 10,0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Мероприятия по обеспечению безопасности людей на водных объектах – 1,0 тыс. рублей.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1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4572032" cy="1428760"/>
          </a:xfr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техобслуживание и оплата электроэнергии уличного освещения;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-текущий ремонт памятников;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-озеленение территории поселения и прочие мероприятия по благоустройству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4572032" cy="18573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 хозяйство</a:t>
            </a:r>
            <a: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ОТЧЕТ 12.02.15\Новогодн.и презент\DSC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500564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cuments\ФОТО\DSCN9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07196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4876" y="1643050"/>
            <a:ext cx="3929090" cy="1428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призов на спортивные мероприятия -30,0тыс.рублей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pic>
        <p:nvPicPr>
          <p:cNvPr id="6" name="Содержимое 3" descr="DSCN1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3571875"/>
            <a:ext cx="3643338" cy="2714645"/>
          </a:xfrm>
          <a:prstGeom prst="rect">
            <a:avLst/>
          </a:prstGeom>
        </p:spPr>
      </p:pic>
      <p:pic>
        <p:nvPicPr>
          <p:cNvPr id="7" name="Picture 2" descr="C:\Users\User\Documents\ФОТО\DSCN9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Oval 6"/>
          <p:cNvSpPr/>
          <p:nvPr/>
        </p:nvSpPr>
        <p:spPr>
          <a:xfrm>
            <a:off x="2700360" y="1511279"/>
            <a:ext cx="3671639" cy="43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11"/>
          <p:cNvSpPr/>
          <p:nvPr/>
        </p:nvSpPr>
        <p:spPr>
          <a:xfrm>
            <a:off x="376919" y="476279"/>
            <a:ext cx="3491999" cy="1035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13"/>
          <p:cNvSpPr/>
          <p:nvPr/>
        </p:nvSpPr>
        <p:spPr>
          <a:xfrm>
            <a:off x="3204000" y="2520000"/>
            <a:ext cx="2939636" cy="2155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 </a:t>
            </a:r>
            <a:r>
              <a:rPr lang="ru-RU" sz="2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поселения </a:t>
            </a:r>
            <a:r>
              <a:rPr lang="ru-RU" sz="2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 на 2020год и на плановый период  2021 и 2022 годов</a:t>
            </a:r>
          </a:p>
        </p:txBody>
      </p:sp>
      <p:sp>
        <p:nvSpPr>
          <p:cNvPr id="8" name="WordArt 18"/>
          <p:cNvSpPr/>
          <p:nvPr/>
        </p:nvSpPr>
        <p:spPr>
          <a:xfrm>
            <a:off x="468358" y="260280"/>
            <a:ext cx="8032731" cy="739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Основы формирования </a:t>
            </a:r>
            <a:r>
              <a:rPr lang="ru-RU" sz="2800" b="1" i="1" u="none" strike="noStrike" kern="1200" spc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бюджета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4000" b="0" i="1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143637" y="3744000"/>
            <a:ext cx="2571768" cy="2735999"/>
          </a:xfrm>
          <a:custGeom>
            <a:avLst>
              <a:gd name="f0" fmla="val 7200"/>
              <a:gd name="f1" fmla="val 5400"/>
              <a:gd name="f2" fmla="val 3612"/>
              <a:gd name="f3" fmla="val 8147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6" maxX="f13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7"/>
          <p:cNvSpPr/>
          <p:nvPr/>
        </p:nvSpPr>
        <p:spPr>
          <a:xfrm>
            <a:off x="7000893" y="3744000"/>
            <a:ext cx="1714512" cy="2686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Основные направления налоговой и бюджетной политики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120000" y="1080000"/>
            <a:ext cx="2592000" cy="2447999"/>
          </a:xfrm>
          <a:custGeom>
            <a:avLst>
              <a:gd name="f0" fmla="val 7200"/>
              <a:gd name="f1" fmla="val 5400"/>
              <a:gd name="f2" fmla="val 36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6" maxX="f13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5"/>
          <p:cNvSpPr/>
          <p:nvPr/>
        </p:nvSpPr>
        <p:spPr>
          <a:xfrm>
            <a:off x="6911999" y="1152000"/>
            <a:ext cx="1874843" cy="1978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Муниципальные программы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500438"/>
            <a:ext cx="2500330" cy="2571768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13" maxX="f7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 Box 16"/>
          <p:cNvSpPr/>
          <p:nvPr/>
        </p:nvSpPr>
        <p:spPr>
          <a:xfrm>
            <a:off x="285720" y="3571877"/>
            <a:ext cx="1928826" cy="2450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Прогноз социально-экономического развития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034" y="1152000"/>
            <a:ext cx="2523965" cy="187200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 gdRefY="" minY="0" maxY="0">
                <a:pos x="f19" y="f20"/>
              </a:ahXY>
              <a:ahXY gdRefX="f2" minX="f13" maxX="f7" gdRefY="f3" minY="f6" maxY="f10">
                <a:pos x="f29" y="f21"/>
              </a:ahXY>
              <a:ahXY gdRefX="" minX="0" maxX="0"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6666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 Box 14"/>
          <p:cNvSpPr/>
          <p:nvPr/>
        </p:nvSpPr>
        <p:spPr>
          <a:xfrm>
            <a:off x="720000" y="1411559"/>
            <a:ext cx="1512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Бюджетное послание Президента РФ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8641627"/>
              </p:ext>
            </p:extLst>
          </p:nvPr>
        </p:nvGraphicFramePr>
        <p:xfrm>
          <a:off x="142844" y="2314597"/>
          <a:ext cx="871543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67089"/>
                <a:gridCol w="2190628"/>
                <a:gridCol w="2178859"/>
              </a:tblGrid>
              <a:tr h="359410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.Доходы,</a:t>
                      </a:r>
                    </a:p>
                    <a:p>
                      <a:pPr algn="l"/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12 642,4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10 812,1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11 882,0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16808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6 519,3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7 170,9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8 070,1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6 123,1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3 641,2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3 811,9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.Расходы,</a:t>
                      </a:r>
                    </a:p>
                    <a:p>
                      <a:pPr algn="l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12 642,4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10 812,1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11 882,0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.Дефицит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0517"/>
            <a:ext cx="87154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решения Собрания депутатов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Матвеево-Курганского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района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2020год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на плановый период 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2021и 2022годов»</a:t>
            </a:r>
          </a:p>
          <a:p>
            <a:pPr algn="ctr"/>
            <a:r>
              <a:rPr lang="ru-RU" sz="2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(</a:t>
            </a:r>
            <a:r>
              <a:rPr lang="ru-RU" sz="2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тыс.рублей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99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482" y="1071547"/>
            <a:ext cx="2341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12 642,4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7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12 642,4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43050"/>
            <a:ext cx="381870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  1 630,0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14554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Единый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налог </a:t>
            </a:r>
          </a:p>
          <a:p>
            <a:pPr algn="ctr"/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2 182,9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8605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75,0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56" y="5643578"/>
            <a:ext cx="3828091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Штрафы,санкции,возмещение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ущерба 3,5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156" y="4429132"/>
            <a:ext cx="3828091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имущества-118,6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85762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14,6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506" y="3357562"/>
            <a:ext cx="381574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 2405,2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3" y="1857365"/>
            <a:ext cx="3857652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5 199,6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2428868"/>
            <a:ext cx="3857653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203,5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6143644"/>
            <a:ext cx="3857652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714885"/>
            <a:ext cx="3857651" cy="428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4948,5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5643578"/>
            <a:ext cx="3857651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политика 60,0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3" y="2928934"/>
            <a:ext cx="385765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143380"/>
            <a:ext cx="3857651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2 130,8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71503"/>
            <a:ext cx="7610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endParaRPr lang="ru-RU" sz="2400" b="1" i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2020год        </a:t>
            </a:r>
            <a:endParaRPr lang="ru-RU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143644"/>
            <a:ext cx="378621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от других бюджетов 6123,1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00636"/>
            <a:ext cx="385765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латных услуг(работ) и компенсации затрат 89,0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643314"/>
            <a:ext cx="3857652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214950"/>
            <a:ext cx="3857651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-20,0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817006"/>
              </p:ext>
            </p:extLst>
          </p:nvPr>
        </p:nvGraphicFramePr>
        <p:xfrm>
          <a:off x="500034" y="1571612"/>
          <a:ext cx="8143932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1"/>
            <a:ext cx="685804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доходов бюджета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в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 году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minfin.tularegion.ru/netcat_files/post_dox_185x18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45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7467600" cy="458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FrankRuehl" pitchFamily="34" charset="-79"/>
              </a:rPr>
              <a:t>Структура безвозмездных поступлений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429684" cy="371477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                                         12 642,4      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        -  5 199,6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оборона                        -     203,5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   -       20,0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Национальная экономика                     -     20,0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-       20,0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-  2 130,8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               -  4 948,5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-       70,0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           -       30,0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"/>
            <a:ext cx="84296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бюджета </a:t>
            </a:r>
            <a:r>
              <a:rPr lang="ru-RU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b="1" i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 разделам)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928958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71414"/>
            <a:ext cx="32146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01122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программ в 2020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19300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117850"/>
              </p:ext>
            </p:extLst>
          </p:nvPr>
        </p:nvGraphicFramePr>
        <p:xfrm>
          <a:off x="642910" y="1660385"/>
          <a:ext cx="7610826" cy="4109071"/>
        </p:xfrm>
        <a:graphic>
          <a:graphicData uri="http://schemas.openxmlformats.org/drawingml/2006/table">
            <a:tbl>
              <a:tblPr/>
              <a:tblGrid>
                <a:gridCol w="4175197"/>
                <a:gridCol w="1446489"/>
                <a:gridCol w="1052017"/>
                <a:gridCol w="937123"/>
              </a:tblGrid>
              <a:tr h="46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12 388,7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10 106,8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11 048,0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Социальная поддержка граждан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 Обеспечение качественными жилищно-коммунальными услугами населения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Большекирсановского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2 118,0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1 074,0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1 568,3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общественного порядка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правонарушений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предупреждении и ликвидации последствий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36,1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4 922,1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3 931,6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4 318,6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развитие энергетики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комфортной городской среды 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Развитие муниципальной службы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5 169,4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4 951,6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5 010,3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4711"/>
            <a:ext cx="56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3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2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3346501" cy="2500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аппарата управления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2020г -5 049,6тыс.рублей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24" y="4143380"/>
            <a:ext cx="3346500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203,5тыс.рублей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928670"/>
            <a:ext cx="4000529" cy="26432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-6,0 муниципальных служащих;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-4,25 технический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-3,75 обслуживающий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-Расходы на другие общегосударственные вопросы -150,0(в т.ч. регистрация имущества-50,0 тыс.рублей)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5" y="4143380"/>
            <a:ext cx="4144543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территории, где отсутствуют военные комиссариаты.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1928802"/>
            <a:ext cx="642942" cy="357190"/>
          </a:xfrm>
          <a:prstGeom prst="rightArrow">
            <a:avLst>
              <a:gd name="adj1" fmla="val 50000"/>
              <a:gd name="adj2" fmla="val 48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021560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01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812</TotalTime>
  <Words>676</Words>
  <Application>Microsoft Office PowerPoint</Application>
  <PresentationFormat>Экран (4:3)</PresentationFormat>
  <Paragraphs>175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Бюджет Большекирсановского сельского поселения  Матвеево-Курганского района  на 2020-2022годы</vt:lpstr>
      <vt:lpstr>Слайд 2</vt:lpstr>
      <vt:lpstr>Слайд 3</vt:lpstr>
      <vt:lpstr>Слайд 4</vt:lpstr>
      <vt:lpstr>Слайд 5</vt:lpstr>
      <vt:lpstr>Структура безвозмездных поступлений</vt:lpstr>
      <vt:lpstr>Слайд 7</vt:lpstr>
      <vt:lpstr>Расходы бюджета Большекирсановского  сельского поселения  в рамках программ в 2020 – 2022 годах, тыс.рублей</vt:lpstr>
      <vt:lpstr>Слайд 9</vt:lpstr>
      <vt:lpstr>Слайд 10</vt:lpstr>
      <vt:lpstr>Слайд 11</vt:lpstr>
      <vt:lpstr>Жилищно-коммунальное  хозяйство  </vt:lpstr>
      <vt:lpstr>Физическая культура и спорт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Екатериновского сельского поселения Матвеево-Курганского района на 2014-2016 годы</dc:title>
  <dc:creator>Виктория</dc:creator>
  <cp:lastModifiedBy>User</cp:lastModifiedBy>
  <cp:revision>94</cp:revision>
  <dcterms:created xsi:type="dcterms:W3CDTF">2014-05-11T13:45:39Z</dcterms:created>
  <dcterms:modified xsi:type="dcterms:W3CDTF">2020-01-23T13:09:49Z</dcterms:modified>
</cp:coreProperties>
</file>